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6"/>
  </p:notesMasterIdLst>
  <p:sldIdLst>
    <p:sldId id="256" r:id="rId2"/>
    <p:sldId id="257" r:id="rId3"/>
    <p:sldId id="260" r:id="rId4"/>
    <p:sldId id="258" r:id="rId5"/>
    <p:sldId id="259"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0679" autoAdjust="0"/>
  </p:normalViewPr>
  <p:slideViewPr>
    <p:cSldViewPr>
      <p:cViewPr varScale="1">
        <p:scale>
          <a:sx n="118" d="100"/>
          <a:sy n="118" d="100"/>
        </p:scale>
        <p:origin x="2024"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EBC740-6B03-40EB-B9CC-BEAA5DB7D60B}" type="datetimeFigureOut">
              <a:rPr lang="es-AR" smtClean="0"/>
              <a:pPr/>
              <a:t>5/2/26</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2AFF51-033E-4A9B-8DD7-06363ED6C042}" type="slidenum">
              <a:rPr lang="es-AR" smtClean="0"/>
              <a:pPr/>
              <a:t>‹Nº›</a:t>
            </a:fld>
            <a:endParaRPr lang="es-A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AR" dirty="0"/>
          </a:p>
        </p:txBody>
      </p:sp>
      <p:sp>
        <p:nvSpPr>
          <p:cNvPr id="4" name="3 Marcador de número de diapositiva"/>
          <p:cNvSpPr>
            <a:spLocks noGrp="1"/>
          </p:cNvSpPr>
          <p:nvPr>
            <p:ph type="sldNum" sz="quarter" idx="10"/>
          </p:nvPr>
        </p:nvSpPr>
        <p:spPr/>
        <p:txBody>
          <a:bodyPr/>
          <a:lstStyle/>
          <a:p>
            <a:fld id="{D72AFF51-033E-4A9B-8DD7-06363ED6C042}" type="slidenum">
              <a:rPr lang="es-AR" smtClean="0"/>
              <a:pPr/>
              <a:t>4</a:t>
            </a:fld>
            <a:endParaRPr lang="es-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AC4A9632-3DA3-4D79-A509-B965E8974CC8}" type="datetimeFigureOut">
              <a:rPr lang="es-AR" smtClean="0"/>
              <a:pPr/>
              <a:t>5/2/26</a:t>
            </a:fld>
            <a:endParaRPr lang="es-AR"/>
          </a:p>
        </p:txBody>
      </p:sp>
      <p:sp>
        <p:nvSpPr>
          <p:cNvPr id="17" name="16 Marcador de pie de página"/>
          <p:cNvSpPr>
            <a:spLocks noGrp="1"/>
          </p:cNvSpPr>
          <p:nvPr>
            <p:ph type="ftr" sz="quarter" idx="11"/>
          </p:nvPr>
        </p:nvSpPr>
        <p:spPr/>
        <p:txBody>
          <a:bodyPr/>
          <a:lstStyle/>
          <a:p>
            <a:endParaRPr lang="es-AR"/>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5CAB282-CF07-404B-B74B-E05787FF8FF8}" type="slidenum">
              <a:rPr lang="es-AR" smtClean="0"/>
              <a:pPr/>
              <a:t>‹Nº›</a:t>
            </a:fld>
            <a:endParaRPr lang="es-AR"/>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AC4A9632-3DA3-4D79-A509-B965E8974CC8}" type="datetimeFigureOut">
              <a:rPr lang="es-AR" smtClean="0"/>
              <a:pPr/>
              <a:t>5/2/26</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A5CAB282-CF07-404B-B74B-E05787FF8FF8}"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A5CAB282-CF07-404B-B74B-E05787FF8FF8}" type="slidenum">
              <a:rPr lang="es-AR" smtClean="0"/>
              <a:pPr/>
              <a:t>‹Nº›</a:t>
            </a:fld>
            <a:endParaRPr lang="es-AR"/>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AC4A9632-3DA3-4D79-A509-B965E8974CC8}" type="datetimeFigureOut">
              <a:rPr lang="es-AR" smtClean="0"/>
              <a:pPr/>
              <a:t>5/2/26</a:t>
            </a:fld>
            <a:endParaRPr lang="es-AR"/>
          </a:p>
        </p:txBody>
      </p:sp>
      <p:sp>
        <p:nvSpPr>
          <p:cNvPr id="5" name="4 Marcador de pie de página"/>
          <p:cNvSpPr>
            <a:spLocks noGrp="1"/>
          </p:cNvSpPr>
          <p:nvPr>
            <p:ph type="ftr" sz="quarter" idx="11"/>
          </p:nvPr>
        </p:nvSpPr>
        <p:spPr/>
        <p:txBody>
          <a:bodyPr/>
          <a:lstStyle/>
          <a:p>
            <a:endParaRPr lang="es-AR"/>
          </a:p>
        </p:txBody>
      </p:sp>
      <p:sp>
        <p:nvSpPr>
          <p:cNvPr id="2" name="1 Título vertical"/>
          <p:cNvSpPr>
            <a:spLocks noGrp="1"/>
          </p:cNvSpPr>
          <p:nvPr>
            <p:ph type="title" orient="vert"/>
          </p:nvPr>
        </p:nvSpPr>
        <p:spPr>
          <a:xfrm>
            <a:off x="7391400" y="304801"/>
            <a:ext cx="1447800" cy="5851525"/>
          </a:xfrm>
        </p:spPr>
        <p:txBody>
          <a:bodyPr vert="eaVert"/>
          <a:lstStyle/>
          <a:p>
            <a:r>
              <a:rPr kumimoji="0" lang="es-ES"/>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a:t>Haga clic para modificar el estilo de título del patrón</a:t>
            </a:r>
            <a:endParaRPr kumimoji="0" lang="en-US"/>
          </a:p>
        </p:txBody>
      </p:sp>
      <p:sp>
        <p:nvSpPr>
          <p:cNvPr id="4" name="3 Marcador de fecha"/>
          <p:cNvSpPr>
            <a:spLocks noGrp="1"/>
          </p:cNvSpPr>
          <p:nvPr>
            <p:ph type="dt" sz="half" idx="10"/>
          </p:nvPr>
        </p:nvSpPr>
        <p:spPr/>
        <p:txBody>
          <a:bodyPr/>
          <a:lstStyle/>
          <a:p>
            <a:fld id="{AC4A9632-3DA3-4D79-A509-B965E8974CC8}" type="datetimeFigureOut">
              <a:rPr lang="es-AR" smtClean="0"/>
              <a:pPr/>
              <a:t>5/2/26</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a:xfrm>
            <a:off x="4361688" y="1026372"/>
            <a:ext cx="457200" cy="441325"/>
          </a:xfrm>
        </p:spPr>
        <p:txBody>
          <a:bodyPr/>
          <a:lstStyle/>
          <a:p>
            <a:fld id="{A5CAB282-CF07-404B-B74B-E05787FF8FF8}" type="slidenum">
              <a:rPr lang="es-AR" smtClean="0"/>
              <a:pPr/>
              <a:t>‹Nº›</a:t>
            </a:fld>
            <a:endParaRPr lang="es-AR"/>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AR"/>
          </a:p>
        </p:txBody>
      </p:sp>
      <p:sp>
        <p:nvSpPr>
          <p:cNvPr id="4" name="3 Marcador de fecha"/>
          <p:cNvSpPr>
            <a:spLocks noGrp="1"/>
          </p:cNvSpPr>
          <p:nvPr>
            <p:ph type="dt" sz="half" idx="10"/>
          </p:nvPr>
        </p:nvSpPr>
        <p:spPr/>
        <p:txBody>
          <a:bodyPr/>
          <a:lstStyle/>
          <a:p>
            <a:fld id="{AC4A9632-3DA3-4D79-A509-B965E8974CC8}" type="datetimeFigureOut">
              <a:rPr lang="es-AR" smtClean="0"/>
              <a:pPr/>
              <a:t>5/2/26</a:t>
            </a:fld>
            <a:endParaRPr lang="es-AR"/>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5CAB282-CF07-404B-B74B-E05787FF8FF8}" type="slidenum">
              <a:rPr lang="es-AR" smtClean="0"/>
              <a:pPr/>
              <a:t>‹Nº›</a:t>
            </a:fld>
            <a:endParaRPr lang="es-AR"/>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AC4A9632-3DA3-4D79-A509-B965E8974CC8}" type="datetimeFigureOut">
              <a:rPr lang="es-AR" smtClean="0"/>
              <a:pPr/>
              <a:t>5/2/26</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A5CAB282-CF07-404B-B74B-E05787FF8FF8}" type="slidenum">
              <a:rPr lang="es-AR" smtClean="0"/>
              <a:pPr/>
              <a:t>‹Nº›</a:t>
            </a:fld>
            <a:endParaRPr lang="es-AR"/>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7" name="6 Marcador de fecha"/>
          <p:cNvSpPr>
            <a:spLocks noGrp="1"/>
          </p:cNvSpPr>
          <p:nvPr>
            <p:ph type="dt" sz="half" idx="10"/>
          </p:nvPr>
        </p:nvSpPr>
        <p:spPr/>
        <p:txBody>
          <a:bodyPr/>
          <a:lstStyle/>
          <a:p>
            <a:fld id="{AC4A9632-3DA3-4D79-A509-B965E8974CC8}" type="datetimeFigureOut">
              <a:rPr lang="es-AR" smtClean="0"/>
              <a:pPr/>
              <a:t>5/2/26</a:t>
            </a:fld>
            <a:endParaRPr lang="es-AR"/>
          </a:p>
        </p:txBody>
      </p:sp>
      <p:sp>
        <p:nvSpPr>
          <p:cNvPr id="8" name="7 Marcador de pie de página"/>
          <p:cNvSpPr>
            <a:spLocks noGrp="1"/>
          </p:cNvSpPr>
          <p:nvPr>
            <p:ph type="ftr" sz="quarter" idx="11"/>
          </p:nvPr>
        </p:nvSpPr>
        <p:spPr>
          <a:xfrm>
            <a:off x="304800" y="6409944"/>
            <a:ext cx="3581400" cy="365760"/>
          </a:xfrm>
        </p:spPr>
        <p:txBody>
          <a:bodyPr/>
          <a:lstStyle/>
          <a:p>
            <a:endParaRPr lang="es-AR"/>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A5CAB282-CF07-404B-B74B-E05787FF8FF8}" type="slidenum">
              <a:rPr lang="es-AR" smtClean="0"/>
              <a:pPr/>
              <a:t>‹Nº›</a:t>
            </a:fld>
            <a:endParaRPr lang="es-AR"/>
          </a:p>
        </p:txBody>
      </p:sp>
      <p:sp>
        <p:nvSpPr>
          <p:cNvPr id="23" name="22 Título"/>
          <p:cNvSpPr>
            <a:spLocks noGrp="1"/>
          </p:cNvSpPr>
          <p:nvPr>
            <p:ph type="title"/>
          </p:nvPr>
        </p:nvSpPr>
        <p:spPr/>
        <p:txBody>
          <a:bodyPr rtlCol="0" anchor="b" anchorCtr="0"/>
          <a:lstStyle/>
          <a:p>
            <a:r>
              <a:rPr kumimoji="0" lang="es-ES"/>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AC4A9632-3DA3-4D79-A509-B965E8974CC8}" type="datetimeFigureOut">
              <a:rPr lang="es-AR" smtClean="0"/>
              <a:pPr/>
              <a:t>5/2/26</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a:xfrm>
            <a:off x="4343400" y="1036020"/>
            <a:ext cx="457200" cy="441325"/>
          </a:xfrm>
        </p:spPr>
        <p:txBody>
          <a:bodyPr/>
          <a:lstStyle/>
          <a:p>
            <a:fld id="{A5CAB282-CF07-404B-B74B-E05787FF8FF8}"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AC4A9632-3DA3-4D79-A509-B965E8974CC8}" type="datetimeFigureOut">
              <a:rPr lang="es-AR" smtClean="0"/>
              <a:pPr/>
              <a:t>5/2/26</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A5CAB282-CF07-404B-B74B-E05787FF8FF8}"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A5CAB282-CF07-404B-B74B-E05787FF8FF8}" type="slidenum">
              <a:rPr lang="es-AR" smtClean="0"/>
              <a:pPr/>
              <a:t>‹Nº›</a:t>
            </a:fld>
            <a:endParaRPr lang="es-AR"/>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AC4A9632-3DA3-4D79-A509-B965E8974CC8}" type="datetimeFigureOut">
              <a:rPr lang="es-AR" smtClean="0"/>
              <a:pPr/>
              <a:t>5/2/26</a:t>
            </a:fld>
            <a:endParaRPr lang="es-AR"/>
          </a:p>
        </p:txBody>
      </p:sp>
      <p:sp>
        <p:nvSpPr>
          <p:cNvPr id="6" name="5 Marcador de pie de página"/>
          <p:cNvSpPr>
            <a:spLocks noGrp="1"/>
          </p:cNvSpPr>
          <p:nvPr>
            <p:ph type="ftr" sz="quarter" idx="11"/>
          </p:nvPr>
        </p:nvSpPr>
        <p:spPr>
          <a:xfrm>
            <a:off x="301752" y="6410848"/>
            <a:ext cx="3383280" cy="365760"/>
          </a:xfrm>
        </p:spPr>
        <p:txBody>
          <a:bodyPr/>
          <a:lstStyle/>
          <a:p>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A5CAB282-CF07-404B-B74B-E05787FF8FF8}" type="slidenum">
              <a:rPr lang="es-AR" smtClean="0"/>
              <a:pPr/>
              <a:t>‹Nº›</a:t>
            </a:fld>
            <a:endParaRPr lang="es-AR"/>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AC4A9632-3DA3-4D79-A509-B965E8974CC8}" type="datetimeFigureOut">
              <a:rPr lang="es-AR" smtClean="0"/>
              <a:pPr/>
              <a:t>5/2/26</a:t>
            </a:fld>
            <a:endParaRPr lang="es-AR"/>
          </a:p>
        </p:txBody>
      </p:sp>
      <p:sp>
        <p:nvSpPr>
          <p:cNvPr id="6" name="5 Marcador de pie de página"/>
          <p:cNvSpPr>
            <a:spLocks noGrp="1"/>
          </p:cNvSpPr>
          <p:nvPr>
            <p:ph type="ftr" sz="quarter" idx="11"/>
          </p:nvPr>
        </p:nvSpPr>
        <p:spPr>
          <a:xfrm>
            <a:off x="301752" y="6410848"/>
            <a:ext cx="3584448" cy="365760"/>
          </a:xfrm>
        </p:spPr>
        <p:txBody>
          <a:bodyPr/>
          <a:lstStyle/>
          <a:p>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C4A9632-3DA3-4D79-A509-B965E8974CC8}" type="datetimeFigureOut">
              <a:rPr lang="es-AR" smtClean="0"/>
              <a:pPr/>
              <a:t>5/2/26</a:t>
            </a:fld>
            <a:endParaRPr lang="es-AR"/>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AR"/>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A5CAB282-CF07-404B-B74B-E05787FF8FF8}" type="slidenum">
              <a:rPr lang="es-AR" smtClean="0"/>
              <a:pPr/>
              <a:t>‹Nº›</a:t>
            </a:fld>
            <a:endParaRPr lang="es-AR"/>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ctrTitle"/>
          </p:nvPr>
        </p:nvSpPr>
        <p:spPr>
          <a:xfrm>
            <a:off x="0" y="2996952"/>
            <a:ext cx="9179496" cy="1296144"/>
          </a:xfrm>
        </p:spPr>
        <p:txBody>
          <a:bodyPr>
            <a:noAutofit/>
          </a:bodyPr>
          <a:lstStyle/>
          <a:p>
            <a:r>
              <a:rPr lang="es-AR" sz="3100" dirty="0"/>
              <a:t>ESTRATEGIAS FUTURAS EN AMERICA LATINA </a:t>
            </a:r>
            <a:br>
              <a:rPr lang="es-AR" sz="3100" dirty="0"/>
            </a:br>
            <a:r>
              <a:rPr lang="es-AR" sz="3100" dirty="0"/>
              <a:t>HACIA UNA SOBERANIA ALIMENTARIA</a:t>
            </a:r>
            <a:br>
              <a:rPr lang="es-AR" sz="3200" dirty="0"/>
            </a:br>
            <a:endParaRPr lang="es-AR" sz="3200" dirty="0"/>
          </a:p>
        </p:txBody>
      </p:sp>
      <p:pic>
        <p:nvPicPr>
          <p:cNvPr id="6" name="Picture 9"/>
          <p:cNvPicPr>
            <a:picLocks noChangeAspect="1" noChangeArrowheads="1"/>
          </p:cNvPicPr>
          <p:nvPr/>
        </p:nvPicPr>
        <p:blipFill>
          <a:blip r:embed="rId2" cstate="print"/>
          <a:srcRect/>
          <a:stretch>
            <a:fillRect/>
          </a:stretch>
        </p:blipFill>
        <p:spPr bwMode="auto">
          <a:xfrm>
            <a:off x="1137121" y="326707"/>
            <a:ext cx="1850703" cy="2022173"/>
          </a:xfrm>
          <a:prstGeom prst="rect">
            <a:avLst/>
          </a:prstGeom>
          <a:noFill/>
          <a:ln w="9525">
            <a:noFill/>
            <a:miter lim="800000"/>
            <a:headEnd/>
            <a:tailEnd/>
          </a:ln>
        </p:spPr>
      </p:pic>
      <p:pic>
        <p:nvPicPr>
          <p:cNvPr id="7" name="Picture 3" descr="Logo COPROFAMpeq"/>
          <p:cNvPicPr>
            <a:picLocks noChangeAspect="1" noChangeArrowheads="1"/>
          </p:cNvPicPr>
          <p:nvPr/>
        </p:nvPicPr>
        <p:blipFill>
          <a:blip r:embed="rId3" cstate="print"/>
          <a:srcRect/>
          <a:stretch>
            <a:fillRect/>
          </a:stretch>
        </p:blipFill>
        <p:spPr bwMode="auto">
          <a:xfrm>
            <a:off x="3779639" y="260648"/>
            <a:ext cx="1368425" cy="1728788"/>
          </a:xfrm>
          <a:prstGeom prst="rect">
            <a:avLst/>
          </a:prstGeom>
          <a:noFill/>
          <a:ln w="9525">
            <a:noFill/>
            <a:miter lim="800000"/>
            <a:headEnd/>
            <a:tailEnd/>
          </a:ln>
        </p:spPr>
      </p:pic>
      <p:pic>
        <p:nvPicPr>
          <p:cNvPr id="8" name="Picture 7" descr="FAA LOGO CIEN version 2 baja"/>
          <p:cNvPicPr>
            <a:picLocks noChangeAspect="1" noChangeArrowheads="1"/>
          </p:cNvPicPr>
          <p:nvPr/>
        </p:nvPicPr>
        <p:blipFill>
          <a:blip r:embed="rId4" cstate="print"/>
          <a:srcRect/>
          <a:stretch>
            <a:fillRect/>
          </a:stretch>
        </p:blipFill>
        <p:spPr bwMode="auto">
          <a:xfrm>
            <a:off x="6026026" y="504651"/>
            <a:ext cx="2938462" cy="1700213"/>
          </a:xfrm>
          <a:prstGeom prst="rect">
            <a:avLst/>
          </a:prstGeom>
          <a:noFill/>
          <a:ln w="9525">
            <a:noFill/>
            <a:miter lim="800000"/>
            <a:headEnd/>
            <a:tailEnd/>
          </a:ln>
        </p:spPr>
      </p:pic>
      <p:sp>
        <p:nvSpPr>
          <p:cNvPr id="9" name="10 CuadroTexto"/>
          <p:cNvSpPr txBox="1">
            <a:spLocks noChangeArrowheads="1"/>
          </p:cNvSpPr>
          <p:nvPr/>
        </p:nvSpPr>
        <p:spPr bwMode="auto">
          <a:xfrm>
            <a:off x="360436" y="4513411"/>
            <a:ext cx="8027988" cy="1939925"/>
          </a:xfrm>
          <a:prstGeom prst="rect">
            <a:avLst/>
          </a:prstGeom>
          <a:noFill/>
          <a:ln w="9525">
            <a:noFill/>
            <a:miter lim="800000"/>
            <a:headEnd/>
            <a:tailEnd/>
          </a:ln>
        </p:spPr>
        <p:txBody>
          <a:bodyPr>
            <a:spAutoFit/>
          </a:bodyPr>
          <a:lstStyle/>
          <a:p>
            <a:r>
              <a:rPr lang="es-AR" sz="2400" dirty="0">
                <a:solidFill>
                  <a:srgbClr val="006600"/>
                </a:solidFill>
              </a:rPr>
              <a:t>Mónica Polidoro </a:t>
            </a:r>
          </a:p>
          <a:p>
            <a:r>
              <a:rPr lang="es-AR" sz="2400" dirty="0"/>
              <a:t>Mujeres Federadas de la</a:t>
            </a:r>
          </a:p>
          <a:p>
            <a:r>
              <a:rPr lang="es-AR" sz="2400" dirty="0"/>
              <a:t>FEDERACION  AGRARIA  ARGENTINA</a:t>
            </a:r>
          </a:p>
          <a:p>
            <a:r>
              <a:rPr lang="es-AR" sz="2400" dirty="0"/>
              <a:t>Secretaria Políticas para Mujeres Rurales del Mercosur</a:t>
            </a:r>
          </a:p>
          <a:p>
            <a:r>
              <a:rPr lang="es-AR" sz="2400" dirty="0"/>
              <a:t>COPROFAM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a:t>COMPROMISO</a:t>
            </a:r>
          </a:p>
        </p:txBody>
      </p:sp>
      <p:sp>
        <p:nvSpPr>
          <p:cNvPr id="24577" name="Rectangle 1"/>
          <p:cNvSpPr>
            <a:spLocks noChangeArrowheads="1"/>
          </p:cNvSpPr>
          <p:nvPr/>
        </p:nvSpPr>
        <p:spPr bwMode="auto">
          <a:xfrm>
            <a:off x="611560" y="1977802"/>
            <a:ext cx="7992888"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sz="2800" b="0" i="0" u="none" strike="noStrike" cap="none" normalizeH="0" baseline="0" dirty="0">
                <a:ln>
                  <a:noFill/>
                </a:ln>
                <a:solidFill>
                  <a:schemeClr val="tx1"/>
                </a:solidFill>
                <a:effectLst/>
                <a:latin typeface="Calibri" pitchFamily="34" charset="0"/>
                <a:ea typeface="Calibri" pitchFamily="34" charset="0"/>
                <a:cs typeface="Calibri" pitchFamily="34" charset="0"/>
              </a:rPr>
              <a:t>Asumimos el compromiso de incorporar en nuestras plataformas políticas la inclusión de las mujeres, garantizando la transversalidad de género, aumentando su protagonismo y empoderamiento, así como,  luchar para que las mujeres  sean  respetadas  y su mirada sea considerada en la construcción de las políticas públicas de seguridad, salud, trabajo y educación, entre otras.</a:t>
            </a:r>
            <a:endParaRPr kumimoji="0" lang="es-AR" sz="4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323528" y="320457"/>
            <a:ext cx="8424936" cy="3108543"/>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sz="2800" b="0" i="0" u="none" strike="noStrike" cap="none" normalizeH="0" baseline="0" dirty="0">
                <a:ln>
                  <a:noFill/>
                </a:ln>
                <a:solidFill>
                  <a:schemeClr val="tx1"/>
                </a:solidFill>
                <a:effectLst/>
                <a:latin typeface="Calibri" pitchFamily="34" charset="0"/>
                <a:ea typeface="Times New Roman" pitchFamily="18" charset="0"/>
                <a:cs typeface="Calibri" pitchFamily="34" charset="0"/>
              </a:rPr>
              <a:t>Necesitamos garantizar la sucesión rural en nuestro campo, impulsando políticas específicas para fortalecer el protagonismo de la juventud, permitiendo el desarrollo de sus iniciativas productivas, sociales, recreativas de manera que se sientan estimulados a permanecer  y desarrollarse con dignidad y calidad de vida en el campo</a:t>
            </a:r>
            <a:endParaRPr kumimoji="0" lang="es-AR" sz="5400" b="0" i="0" u="none" strike="noStrike" cap="none" normalizeH="0" baseline="0" dirty="0">
              <a:ln>
                <a:noFill/>
              </a:ln>
              <a:solidFill>
                <a:schemeClr val="tx1"/>
              </a:solidFill>
              <a:effectLst/>
              <a:latin typeface="Arial" pitchFamily="34" charset="0"/>
              <a:cs typeface="Arial" pitchFamily="34" charset="0"/>
            </a:endParaRPr>
          </a:p>
        </p:txBody>
      </p:sp>
      <p:sp>
        <p:nvSpPr>
          <p:cNvPr id="13" name="12 Rectángulo"/>
          <p:cNvSpPr/>
          <p:nvPr/>
        </p:nvSpPr>
        <p:spPr>
          <a:xfrm>
            <a:off x="323528" y="3573016"/>
            <a:ext cx="8424936" cy="2677656"/>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es-AR" sz="2800" dirty="0">
                <a:latin typeface="Calibri" pitchFamily="34" charset="0"/>
                <a:cs typeface="Calibri" pitchFamily="34" charset="0"/>
              </a:rPr>
              <a:t>También asumimos el compromiso de proponer a los gobiernos políticas necesarias para atender las demandas específicas de nuestros hombres y mujeres  de la tercer edad, asegurándoles mejor condiciones de protección social con el propósito de mejorar su calidad de vida.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318135"/>
            <a:ext cx="8568952" cy="224676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AR" sz="2800" dirty="0">
                <a:latin typeface="Calibri" pitchFamily="34" charset="0"/>
                <a:cs typeface="Calibri" pitchFamily="34" charset="0"/>
              </a:rPr>
              <a:t>Con el propósito de lograr políticas para reducir el número pobres y hambrientos en las zonas rurales de nuestros países, la COPROFAM y sus afiliadas continuarán  impulsando la Campaña por Mercosur Sin Hambre,  por la Soberanía y Seguridad Alimentaria de nuestros pueblos.</a:t>
            </a:r>
          </a:p>
        </p:txBody>
      </p:sp>
      <p:sp>
        <p:nvSpPr>
          <p:cNvPr id="3" name="2 Rectángulo"/>
          <p:cNvSpPr/>
          <p:nvPr/>
        </p:nvSpPr>
        <p:spPr>
          <a:xfrm>
            <a:off x="251520" y="2697882"/>
            <a:ext cx="8568952" cy="353943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just"/>
            <a:r>
              <a:rPr lang="es-AR" sz="2800" dirty="0">
                <a:latin typeface="Calibri" pitchFamily="34" charset="0"/>
                <a:cs typeface="Calibri" pitchFamily="34" charset="0"/>
              </a:rPr>
              <a:t>La COPROFAM y sus afiliadas seguirán buscando y fortaleciendo alianzas a nivel  regional e intercontinental con otras organizaciones que tengan los mismos objetivos de lucha para reforzar los reclamos de la agricultura familiar, campesina e indígena a nivel global y regional, fortaleciendo nuestra incidencia en los espacios de formulación y concertación de políticas públicas para la agricultura familiar, por ejemplo la REAF-MERCOSUR.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1760617"/>
            <a:ext cx="8568952" cy="3108543"/>
          </a:xfrm>
          <a:prstGeom prst="rect">
            <a:avLst/>
          </a:prstGeom>
        </p:spPr>
        <p:style>
          <a:lnRef idx="1">
            <a:schemeClr val="accent3"/>
          </a:lnRef>
          <a:fillRef idx="1003">
            <a:schemeClr val="lt1"/>
          </a:fillRef>
          <a:effectRef idx="1">
            <a:schemeClr val="accent3"/>
          </a:effectRef>
          <a:fontRef idx="minor">
            <a:schemeClr val="dk1"/>
          </a:fontRef>
        </p:style>
        <p:txBody>
          <a:bodyPr wrap="square">
            <a:spAutoFit/>
          </a:bodyPr>
          <a:lstStyle/>
          <a:p>
            <a:pPr algn="just"/>
            <a:r>
              <a:rPr lang="es-AR" sz="2800" dirty="0">
                <a:latin typeface="Calibri" pitchFamily="34" charset="0"/>
                <a:cs typeface="Calibri" pitchFamily="34" charset="0"/>
              </a:rPr>
              <a:t>Los delegados y delegadas presentes en la VIII Asamblea de la COPROFAM con sus afiliadas asumen el compromiso de aumentar la lucha gremial para lograr un conjunto de políticas públicas necesarias para el fortalecimiento de la agricultura familiar, campesina e indígena, base indispensable para el desarrollo rural sostenible en los pueblos del Mercosur Ampliado.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1328192"/>
          </a:xfrm>
        </p:spPr>
        <p:txBody>
          <a:bodyPr>
            <a:normAutofit/>
          </a:bodyPr>
          <a:lstStyle/>
          <a:p>
            <a:r>
              <a:rPr lang="es-AR" sz="4000" dirty="0"/>
              <a:t>CONCLUSIÓN </a:t>
            </a:r>
            <a:br>
              <a:rPr lang="es-AR" dirty="0"/>
            </a:br>
            <a:endParaRPr lang="es-AR" dirty="0"/>
          </a:p>
        </p:txBody>
      </p:sp>
      <p:sp>
        <p:nvSpPr>
          <p:cNvPr id="4" name="3 Rectángulo"/>
          <p:cNvSpPr/>
          <p:nvPr/>
        </p:nvSpPr>
        <p:spPr>
          <a:xfrm>
            <a:off x="467544" y="1772816"/>
            <a:ext cx="8280920" cy="4031873"/>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es-AR" sz="3200" dirty="0">
                <a:solidFill>
                  <a:srgbClr val="00B050"/>
                </a:solidFill>
                <a:latin typeface="Calibri" pitchFamily="34" charset="0"/>
                <a:cs typeface="Calibri" pitchFamily="34" charset="0"/>
              </a:rPr>
              <a:t>POR TODAS ESTAS RAZONES LA COPROFAM Y SUS ENTIDADES AFILIADAS DEFENDEMOS LA AGRICULTURA FAMILIAR, CAMPESINA E INDIGENA COMO LA ALTERNATIVA PARA COMBATIR LA POBREZA Y EL HAMBRE EN EL MEDIO RURAL Y GARANTIZAR LA SOBERANIA Y SEGURIDAD ALIMENTARIA EN LA AMERICA LATINA.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1040" y="260648"/>
            <a:ext cx="9002960" cy="1196752"/>
          </a:xfrm>
        </p:spPr>
        <p:txBody>
          <a:bodyPr>
            <a:noAutofit/>
          </a:bodyPr>
          <a:lstStyle/>
          <a:p>
            <a:br>
              <a:rPr lang="es-AR" sz="3600" dirty="0"/>
            </a:br>
            <a:br>
              <a:rPr lang="es-AR" sz="3600" dirty="0"/>
            </a:br>
            <a:br>
              <a:rPr lang="es-AR" sz="3600" dirty="0"/>
            </a:br>
            <a:br>
              <a:rPr lang="es-AR" sz="3600" dirty="0"/>
            </a:br>
            <a:br>
              <a:rPr lang="es-AR" sz="3600" dirty="0"/>
            </a:br>
            <a:br>
              <a:rPr lang="es-AR" sz="3600" dirty="0"/>
            </a:br>
            <a:br>
              <a:rPr lang="es-AR" sz="3600" dirty="0"/>
            </a:br>
            <a:br>
              <a:rPr lang="es-AR" sz="3600" dirty="0"/>
            </a:br>
            <a:r>
              <a:rPr lang="es-AR" sz="3600" dirty="0"/>
              <a:t>DESDE LA COPROFAM</a:t>
            </a:r>
            <a:br>
              <a:rPr lang="es-AR" sz="3600" dirty="0"/>
            </a:br>
            <a:endParaRPr lang="es-AR" sz="3600" dirty="0"/>
          </a:p>
        </p:txBody>
      </p:sp>
      <p:sp>
        <p:nvSpPr>
          <p:cNvPr id="4" name="3 Rectángulo"/>
          <p:cNvSpPr/>
          <p:nvPr/>
        </p:nvSpPr>
        <p:spPr>
          <a:xfrm>
            <a:off x="539552" y="1556792"/>
            <a:ext cx="8208912" cy="4832092"/>
          </a:xfrm>
          <a:prstGeom prst="rect">
            <a:avLst/>
          </a:prstGeom>
        </p:spPr>
        <p:txBody>
          <a:bodyPr wrap="square">
            <a:spAutoFit/>
          </a:bodyPr>
          <a:lstStyle/>
          <a:p>
            <a:pPr algn="just"/>
            <a:r>
              <a:rPr lang="es-AR" sz="2800" dirty="0">
                <a:latin typeface="Calibri" pitchFamily="34" charset="0"/>
                <a:cs typeface="Calibri" pitchFamily="34" charset="0"/>
              </a:rPr>
              <a:t>Los estudios que hemos realizado concluyen que con el apoyo de las políticas de Estado el modelo agroexportador viene fortaleciéndose cada día más en nuestros países,  generando la concentración y extranjerización de la tierra, aumentando la producción y el comercio agrícola y la riqueza en manos de grandes grupos económicos. Además, estas empresas se movilizan sobre el territorio de nuestros países arrendando o comprando tierras, especulando sobre el precio de la tierra extrayendo  las ganancias  fuera del sector agropecuario.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a:t>ASAMBLEA DE LA COPROFAM</a:t>
            </a:r>
          </a:p>
        </p:txBody>
      </p:sp>
      <p:pic>
        <p:nvPicPr>
          <p:cNvPr id="4" name="3 Marcador de contenido" descr="DSCN1624.JPG"/>
          <p:cNvPicPr>
            <a:picLocks noGrp="1" noChangeAspect="1"/>
          </p:cNvPicPr>
          <p:nvPr>
            <p:ph sz="quarter" idx="1"/>
          </p:nvPr>
        </p:nvPicPr>
        <p:blipFill>
          <a:blip r:embed="rId2" cstate="print"/>
          <a:stretch>
            <a:fillRect/>
          </a:stretch>
        </p:blipFill>
        <p:spPr>
          <a:xfrm>
            <a:off x="539552" y="1556792"/>
            <a:ext cx="8136904" cy="4752528"/>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a:t>PROBLEMÁTICAS</a:t>
            </a:r>
          </a:p>
        </p:txBody>
      </p:sp>
      <p:sp>
        <p:nvSpPr>
          <p:cNvPr id="4" name="3 Rectángulo"/>
          <p:cNvSpPr/>
          <p:nvPr/>
        </p:nvSpPr>
        <p:spPr>
          <a:xfrm>
            <a:off x="395536" y="1700808"/>
            <a:ext cx="8280920" cy="3970318"/>
          </a:xfrm>
          <a:prstGeom prst="rect">
            <a:avLst/>
          </a:prstGeom>
        </p:spPr>
        <p:txBody>
          <a:bodyPr wrap="square">
            <a:spAutoFit/>
          </a:bodyPr>
          <a:lstStyle/>
          <a:p>
            <a:pPr algn="just"/>
            <a:r>
              <a:rPr lang="es-AR" sz="2800" dirty="0">
                <a:latin typeface="Calibri" pitchFamily="34" charset="0"/>
                <a:cs typeface="Calibri" pitchFamily="34" charset="0"/>
              </a:rPr>
              <a:t>Gobiernos siguen sin implementar políticas públicas específicas para la agricultura familiar, campesina e Indígena, generando así el aumento en el número de desempleados, de hambrientos y la pobreza rural en la Región. Además concluimos que los efectos negativos producidos por el cambio climático es una realidad y que sus impactos se suman a la gama de graves problemas que afectan nuestras vidas y trabajo en el campo.</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a:t>ACCIONES</a:t>
            </a:r>
          </a:p>
        </p:txBody>
      </p:sp>
      <p:sp>
        <p:nvSpPr>
          <p:cNvPr id="4" name="3 Rectángulo"/>
          <p:cNvSpPr/>
          <p:nvPr/>
        </p:nvSpPr>
        <p:spPr>
          <a:xfrm>
            <a:off x="467544" y="1484784"/>
            <a:ext cx="8280920" cy="2308324"/>
          </a:xfrm>
          <a:prstGeom prst="rect">
            <a:avLst/>
          </a:prstGeom>
        </p:spPr>
        <p:txBody>
          <a:bodyPr wrap="square">
            <a:spAutoFit/>
          </a:bodyPr>
          <a:lstStyle/>
          <a:p>
            <a:pPr algn="just"/>
            <a:r>
              <a:rPr lang="es-AR" sz="2400" dirty="0">
                <a:latin typeface="Calibri" pitchFamily="34" charset="0"/>
                <a:cs typeface="Calibri" pitchFamily="34" charset="0"/>
              </a:rPr>
              <a:t>Lograr que los gobiernos reconozcan que  la agricultura familiar, campesina e indígena es un actor político fundamental capaz de aumentar la producción de alimento de buena calidad para asegurar la soberanía y la seguridad alimentaria de nuestros pueblos. Mantener el equilibrio entre la producción y la preservación del medio ambiente y la biodiversidad.</a:t>
            </a:r>
          </a:p>
        </p:txBody>
      </p:sp>
      <p:pic>
        <p:nvPicPr>
          <p:cNvPr id="5" name="4 Imagen" descr="DSCN1627.JPG"/>
          <p:cNvPicPr>
            <a:picLocks noChangeAspect="1"/>
          </p:cNvPicPr>
          <p:nvPr/>
        </p:nvPicPr>
        <p:blipFill>
          <a:blip r:embed="rId2" cstate="print"/>
          <a:stretch>
            <a:fillRect/>
          </a:stretch>
        </p:blipFill>
        <p:spPr>
          <a:xfrm>
            <a:off x="539552" y="3789040"/>
            <a:ext cx="8352928" cy="278607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a:t>DESAFÍOS</a:t>
            </a:r>
          </a:p>
        </p:txBody>
      </p:sp>
      <p:sp>
        <p:nvSpPr>
          <p:cNvPr id="4" name="3 Rectángulo"/>
          <p:cNvSpPr/>
          <p:nvPr/>
        </p:nvSpPr>
        <p:spPr>
          <a:xfrm>
            <a:off x="539552" y="1783844"/>
            <a:ext cx="8136904" cy="4401205"/>
          </a:xfrm>
          <a:prstGeom prst="rect">
            <a:avLst/>
          </a:prstGeom>
        </p:spPr>
        <p:txBody>
          <a:bodyPr wrap="square">
            <a:spAutoFit/>
          </a:bodyPr>
          <a:lstStyle/>
          <a:p>
            <a:pPr algn="just"/>
            <a:r>
              <a:rPr lang="es-AR" sz="2800" dirty="0">
                <a:latin typeface="Calibri" pitchFamily="34" charset="0"/>
                <a:cs typeface="Calibri" pitchFamily="34" charset="0"/>
              </a:rPr>
              <a:t>Para enfrentar estos problemas nosotros aprobamos un conjunto de recomendaciones que la COPROFAM con sus afiliadas impulsaran en sus acciones gremiales. Con estas esperamos poner en marcha  grandes acciones para presionar a los gobiernos para que generen políticas públicas que atiendan nuestras necesidades; así como,  promover la viabilidad de nuestros sistemas productivos como condición  fundamental para un desarrollo equilibrado y sostenible en el Mercosur Ampliado.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611560" y="260648"/>
            <a:ext cx="7992888" cy="2893100"/>
          </a:xfrm>
          <a:prstGeom prst="rect">
            <a:avLst/>
          </a:prstGeom>
        </p:spPr>
        <p:txBody>
          <a:bodyPr wrap="square">
            <a:spAutoFit/>
          </a:bodyPr>
          <a:lstStyle/>
          <a:p>
            <a:pPr algn="just"/>
            <a:r>
              <a:rPr lang="es-AR" sz="2600" dirty="0">
                <a:latin typeface="Calibri" pitchFamily="34" charset="0"/>
                <a:cs typeface="Calibri" pitchFamily="34" charset="0"/>
              </a:rPr>
              <a:t>Exigiremos a los gobiernos, formulación, concertación e implementación de Políticas públicas diferenciadas  de crédito, seguro de riesgo, asistencia técnica, investigación y generación de tecnologías apropiadas,  promoción y facilitación del comercio y otras indispensables para el fortalecimiento y expansión de la agricultura familiar, campesina e indígena.</a:t>
            </a:r>
          </a:p>
        </p:txBody>
      </p:sp>
      <p:pic>
        <p:nvPicPr>
          <p:cNvPr id="5" name="4 Imagen" descr="DSCN1680.JPG"/>
          <p:cNvPicPr>
            <a:picLocks noChangeAspect="1"/>
          </p:cNvPicPr>
          <p:nvPr/>
        </p:nvPicPr>
        <p:blipFill>
          <a:blip r:embed="rId2" cstate="print"/>
          <a:stretch>
            <a:fillRect/>
          </a:stretch>
        </p:blipFill>
        <p:spPr>
          <a:xfrm>
            <a:off x="785852" y="3140968"/>
            <a:ext cx="7356387" cy="314096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a:t>ESTRATEGIAS</a:t>
            </a:r>
          </a:p>
        </p:txBody>
      </p:sp>
      <p:sp>
        <p:nvSpPr>
          <p:cNvPr id="4" name="3 Rectángulo"/>
          <p:cNvSpPr/>
          <p:nvPr/>
        </p:nvSpPr>
        <p:spPr>
          <a:xfrm>
            <a:off x="395536" y="1988840"/>
            <a:ext cx="8424936" cy="3108543"/>
          </a:xfrm>
          <a:prstGeom prst="rect">
            <a:avLst/>
          </a:prstGeom>
        </p:spPr>
        <p:txBody>
          <a:bodyPr wrap="square">
            <a:spAutoFit/>
          </a:bodyPr>
          <a:lstStyle/>
          <a:p>
            <a:pPr algn="just"/>
            <a:r>
              <a:rPr lang="es-AR" sz="2800" dirty="0">
                <a:latin typeface="Calibri" pitchFamily="34" charset="0"/>
                <a:cs typeface="Calibri" pitchFamily="34" charset="0"/>
              </a:rPr>
              <a:t>Adoptar medidas para mejorar las condiciones socio-laborales, promoviendo nuevos acuerdos colectivos de trabajo a nivel regional y hacer cumplir los acuerdos ya firmado, así como la construcción e implementación de instrumentos de combate a la informalidad y promover el trabajo decente especialmente en las fronteras de los países de Mercosur Ampliado.</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79512" y="260648"/>
            <a:ext cx="8820472" cy="28931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sz="26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Lucharemos junto a los pueblos originarios e indígenas  para impulsar la construcción de políticas públicas en los espacios de diálogos a nivel nacional, regional e internacional, construyendo estrategias, sobre todo,  para el reconocimiento y la autodeterminación de los pueblos indígenas y originarios.</a:t>
            </a:r>
            <a:r>
              <a:rPr kumimoji="0" lang="es-ES_tradnl" sz="26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Exigir el respeto de los derechos humanos  de los pueblos indígenas y originarios. </a:t>
            </a:r>
            <a:endParaRPr kumimoji="0" lang="es-ES_tradnl" sz="2600" b="0" i="0" u="none" strike="noStrike" cap="none" normalizeH="0" baseline="0" dirty="0">
              <a:ln>
                <a:noFill/>
              </a:ln>
              <a:solidFill>
                <a:schemeClr val="tx1"/>
              </a:solidFill>
              <a:effectLst/>
              <a:latin typeface="Arial" pitchFamily="34" charset="0"/>
              <a:cs typeface="Arial" pitchFamily="34" charset="0"/>
            </a:endParaRPr>
          </a:p>
        </p:txBody>
      </p:sp>
      <p:pic>
        <p:nvPicPr>
          <p:cNvPr id="5" name="4 Imagen" descr="DSCN1643.JPG"/>
          <p:cNvPicPr>
            <a:picLocks noChangeAspect="1"/>
          </p:cNvPicPr>
          <p:nvPr/>
        </p:nvPicPr>
        <p:blipFill>
          <a:blip r:embed="rId2" cstate="print"/>
          <a:stretch>
            <a:fillRect/>
          </a:stretch>
        </p:blipFill>
        <p:spPr>
          <a:xfrm>
            <a:off x="4139952" y="2834933"/>
            <a:ext cx="4632516" cy="3474387"/>
          </a:xfrm>
          <a:prstGeom prst="rect">
            <a:avLst/>
          </a:prstGeom>
        </p:spPr>
      </p:pic>
      <p:sp>
        <p:nvSpPr>
          <p:cNvPr id="6" name="5 Rectángulo"/>
          <p:cNvSpPr/>
          <p:nvPr/>
        </p:nvSpPr>
        <p:spPr>
          <a:xfrm>
            <a:off x="179512" y="3140968"/>
            <a:ext cx="3816424" cy="3293209"/>
          </a:xfrm>
          <a:prstGeom prst="rect">
            <a:avLst/>
          </a:prstGeom>
        </p:spPr>
        <p:txBody>
          <a:bodyPr wrap="square">
            <a:spAutoFit/>
          </a:bodyPr>
          <a:lstStyle/>
          <a:p>
            <a:pPr lvl="0" algn="just" fontAlgn="base">
              <a:spcBef>
                <a:spcPct val="0"/>
              </a:spcBef>
              <a:spcAft>
                <a:spcPct val="0"/>
              </a:spcAft>
            </a:pPr>
            <a:r>
              <a:rPr kumimoji="0" lang="es-ES_tradnl" sz="26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Demandar la liberación inmediata de los presos  por la lucha de tierra y territorio, terminar con la persecución de todos los compañeros/as que luchan por los derechos  de los pueblos indígenas.</a:t>
            </a:r>
            <a:endParaRPr kumimoji="0" lang="es-ES_tradnl" sz="2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56</TotalTime>
  <Words>902</Words>
  <Application>Microsoft Macintosh PowerPoint</Application>
  <PresentationFormat>Presentación en pantalla (4:3)</PresentationFormat>
  <Paragraphs>30</Paragraphs>
  <Slides>14</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14</vt:i4>
      </vt:variant>
    </vt:vector>
  </HeadingPairs>
  <TitlesOfParts>
    <vt:vector size="20" baseType="lpstr">
      <vt:lpstr>Arial</vt:lpstr>
      <vt:lpstr>Calibri</vt:lpstr>
      <vt:lpstr>Georgia</vt:lpstr>
      <vt:lpstr>Wingdings</vt:lpstr>
      <vt:lpstr>Wingdings 2</vt:lpstr>
      <vt:lpstr>Civil</vt:lpstr>
      <vt:lpstr>ESTRATEGIAS FUTURAS EN AMERICA LATINA  HACIA UNA SOBERANIA ALIMENTARIA </vt:lpstr>
      <vt:lpstr>        DESDE LA COPROFAM </vt:lpstr>
      <vt:lpstr>ASAMBLEA DE LA COPROFAM</vt:lpstr>
      <vt:lpstr>PROBLEMÁTICAS</vt:lpstr>
      <vt:lpstr>ACCIONES</vt:lpstr>
      <vt:lpstr>DESAFÍOS</vt:lpstr>
      <vt:lpstr>Presentación de PowerPoint</vt:lpstr>
      <vt:lpstr>ESTRATEGIAS</vt:lpstr>
      <vt:lpstr>Presentación de PowerPoint</vt:lpstr>
      <vt:lpstr>COMPROMISO</vt:lpstr>
      <vt:lpstr>Presentación de PowerPoint</vt:lpstr>
      <vt:lpstr>Presentación de PowerPoint</vt:lpstr>
      <vt:lpstr>Presentación de PowerPoint</vt:lpstr>
      <vt:lpstr>CONCLUSIÓN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ESTRATEGIAS FUTURAS EN AMERICA LATINA  HACIA UNA SOBERANIA ALIMENTARIA</dc:title>
  <dc:creator>code</dc:creator>
  <cp:lastModifiedBy>Microsoft Office User</cp:lastModifiedBy>
  <cp:revision>6</cp:revision>
  <dcterms:created xsi:type="dcterms:W3CDTF">2012-05-27T18:50:54Z</dcterms:created>
  <dcterms:modified xsi:type="dcterms:W3CDTF">2026-02-05T23:04:48Z</dcterms:modified>
</cp:coreProperties>
</file>