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2"/>
  </p:notesMasterIdLst>
  <p:sldIdLst>
    <p:sldId id="256" r:id="rId2"/>
    <p:sldId id="278" r:id="rId3"/>
    <p:sldId id="279" r:id="rId4"/>
    <p:sldId id="285" r:id="rId5"/>
    <p:sldId id="266" r:id="rId6"/>
    <p:sldId id="284" r:id="rId7"/>
    <p:sldId id="282" r:id="rId8"/>
    <p:sldId id="259" r:id="rId9"/>
    <p:sldId id="260" r:id="rId10"/>
    <p:sldId id="280" r:id="rId11"/>
    <p:sldId id="274" r:id="rId12"/>
    <p:sldId id="275" r:id="rId13"/>
    <p:sldId id="276" r:id="rId14"/>
    <p:sldId id="277" r:id="rId15"/>
    <p:sldId id="283" r:id="rId16"/>
    <p:sldId id="286" r:id="rId17"/>
    <p:sldId id="287" r:id="rId18"/>
    <p:sldId id="288" r:id="rId19"/>
    <p:sldId id="289" r:id="rId20"/>
    <p:sldId id="264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6F"/>
    <a:srgbClr val="495C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074" autoAdjust="0"/>
    <p:restoredTop sz="94660"/>
  </p:normalViewPr>
  <p:slideViewPr>
    <p:cSldViewPr>
      <p:cViewPr>
        <p:scale>
          <a:sx n="75" d="100"/>
          <a:sy n="75" d="100"/>
        </p:scale>
        <p:origin x="-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DDC46-6ACE-48D0-BDBC-34DE70431D22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2C5F3E4-9281-462F-A195-0BEF414EBA79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200" b="1" dirty="0" smtClean="0">
              <a:latin typeface="Calibri" pitchFamily="34" charset="0"/>
            </a:rPr>
            <a:t>Calidad integral de los sistemas agroalimentarios</a:t>
          </a:r>
          <a:endParaRPr lang="es-ES" sz="1200" b="1" dirty="0"/>
        </a:p>
      </dgm:t>
    </dgm:pt>
    <dgm:pt modelId="{8BB079AC-7E08-41BC-AE1D-58144A7D3B1D}" type="parTrans" cxnId="{FA6D48A0-0ABD-495E-9BF6-97410BE1531D}">
      <dgm:prSet/>
      <dgm:spPr/>
      <dgm:t>
        <a:bodyPr/>
        <a:lstStyle/>
        <a:p>
          <a:endParaRPr lang="es-ES"/>
        </a:p>
      </dgm:t>
    </dgm:pt>
    <dgm:pt modelId="{C584FF2F-C31E-4A01-ADA2-8911A8554A5E}" type="sibTrans" cxnId="{FA6D48A0-0ABD-495E-9BF6-97410BE1531D}">
      <dgm:prSet/>
      <dgm:spPr>
        <a:ln w="38100"/>
      </dgm:spPr>
      <dgm:t>
        <a:bodyPr/>
        <a:lstStyle/>
        <a:p>
          <a:endParaRPr lang="es-ES"/>
        </a:p>
      </dgm:t>
    </dgm:pt>
    <dgm:pt modelId="{BE6D166E-BDDE-4EE6-802E-DE82FBF642A9}">
      <dgm:prSet custT="1"/>
      <dgm:spPr/>
      <dgm:t>
        <a:bodyPr/>
        <a:lstStyle/>
        <a:p>
          <a:r>
            <a:rPr lang="es-ES" sz="1200" b="1" dirty="0" smtClean="0">
              <a:latin typeface="Calibri" pitchFamily="34" charset="0"/>
            </a:rPr>
            <a:t>Uso sostenible de Recursos Naturales y Cambio Climático</a:t>
          </a:r>
        </a:p>
      </dgm:t>
    </dgm:pt>
    <dgm:pt modelId="{06539C17-F28F-46BF-87BB-F4BE0F5C8073}" type="parTrans" cxnId="{BB59288B-2928-4F5A-A8CD-3B0F88CCC3E3}">
      <dgm:prSet/>
      <dgm:spPr/>
      <dgm:t>
        <a:bodyPr/>
        <a:lstStyle/>
        <a:p>
          <a:endParaRPr lang="es-ES"/>
        </a:p>
      </dgm:t>
    </dgm:pt>
    <dgm:pt modelId="{E9F17AD9-8BA1-4D1F-A761-43D8E3F96740}" type="sibTrans" cxnId="{BB59288B-2928-4F5A-A8CD-3B0F88CCC3E3}">
      <dgm:prSet/>
      <dgm:spPr>
        <a:ln w="38100"/>
      </dgm:spPr>
      <dgm:t>
        <a:bodyPr/>
        <a:lstStyle/>
        <a:p>
          <a:endParaRPr lang="es-ES"/>
        </a:p>
      </dgm:t>
    </dgm:pt>
    <dgm:pt modelId="{ABE26E2A-6B28-498F-836A-CF5451F2D05F}">
      <dgm:prSet custT="1"/>
      <dgm:spPr>
        <a:solidFill>
          <a:srgbClr val="0B6F6F"/>
        </a:solidFill>
      </dgm:spPr>
      <dgm:t>
        <a:bodyPr/>
        <a:lstStyle/>
        <a:p>
          <a:r>
            <a:rPr lang="es-UY" sz="1200" b="1" dirty="0" smtClean="0">
              <a:latin typeface="Calibri" pitchFamily="34" charset="0"/>
            </a:rPr>
            <a:t>Uso de tecnologías emergentes </a:t>
          </a:r>
        </a:p>
      </dgm:t>
    </dgm:pt>
    <dgm:pt modelId="{FC90F193-2F1A-419A-ABDB-294E4346724C}" type="parTrans" cxnId="{CE05AFDE-E8FA-4A22-BCF2-A4E2732C0163}">
      <dgm:prSet/>
      <dgm:spPr/>
      <dgm:t>
        <a:bodyPr/>
        <a:lstStyle/>
        <a:p>
          <a:endParaRPr lang="es-ES"/>
        </a:p>
      </dgm:t>
    </dgm:pt>
    <dgm:pt modelId="{62DB0B3D-0C79-4D5F-BF18-0E710C7F4AA0}" type="sibTrans" cxnId="{CE05AFDE-E8FA-4A22-BCF2-A4E2732C0163}">
      <dgm:prSet/>
      <dgm:spPr>
        <a:ln w="38100"/>
      </dgm:spPr>
      <dgm:t>
        <a:bodyPr/>
        <a:lstStyle/>
        <a:p>
          <a:endParaRPr lang="es-ES"/>
        </a:p>
      </dgm:t>
    </dgm:pt>
    <dgm:pt modelId="{35288562-BA5C-4941-9DFC-801E8E3981B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UY" sz="1200" b="1" dirty="0" smtClean="0">
              <a:latin typeface="Calibri" pitchFamily="34" charset="0"/>
            </a:rPr>
            <a:t>Red de Recursos Genéticos (REGENSUR)</a:t>
          </a:r>
        </a:p>
      </dgm:t>
    </dgm:pt>
    <dgm:pt modelId="{43E12318-611A-4818-ABC5-D8607A0D13FF}" type="parTrans" cxnId="{9D205E3D-7FD0-4D7D-AA89-0005EFAC15EC}">
      <dgm:prSet/>
      <dgm:spPr/>
      <dgm:t>
        <a:bodyPr/>
        <a:lstStyle/>
        <a:p>
          <a:endParaRPr lang="es-ES"/>
        </a:p>
      </dgm:t>
    </dgm:pt>
    <dgm:pt modelId="{D2B7A07D-EC41-4FF2-B6A1-905F337AF0AE}" type="sibTrans" cxnId="{9D205E3D-7FD0-4D7D-AA89-0005EFAC15EC}">
      <dgm:prSet/>
      <dgm:spPr>
        <a:ln w="38100"/>
      </dgm:spPr>
      <dgm:t>
        <a:bodyPr/>
        <a:lstStyle/>
        <a:p>
          <a:endParaRPr lang="es-ES"/>
        </a:p>
      </dgm:t>
    </dgm:pt>
    <dgm:pt modelId="{A149C010-F782-4232-9121-AFF8E5AFB3BD}">
      <dgm:prSet custT="1"/>
      <dgm:spPr/>
      <dgm:t>
        <a:bodyPr/>
        <a:lstStyle/>
        <a:p>
          <a:r>
            <a:rPr lang="es-ES" sz="1200" b="1" dirty="0" smtClean="0">
              <a:latin typeface="Calibri" pitchFamily="34" charset="0"/>
            </a:rPr>
            <a:t>Innovaciones Institucionales para el desarroll</a:t>
          </a:r>
          <a:r>
            <a:rPr lang="es-ES" sz="1000" b="1" dirty="0" smtClean="0">
              <a:latin typeface="Calibri" pitchFamily="34" charset="0"/>
            </a:rPr>
            <a:t>o</a:t>
          </a:r>
        </a:p>
      </dgm:t>
    </dgm:pt>
    <dgm:pt modelId="{C1D75F35-088A-49E5-A942-D254C953B7FD}" type="parTrans" cxnId="{8E5A43B5-3C59-4F93-A5D9-0D8526AAE8FE}">
      <dgm:prSet/>
      <dgm:spPr/>
      <dgm:t>
        <a:bodyPr/>
        <a:lstStyle/>
        <a:p>
          <a:endParaRPr lang="es-ES"/>
        </a:p>
      </dgm:t>
    </dgm:pt>
    <dgm:pt modelId="{19576BBC-CEDE-4BD8-9AFB-EAEF8D084865}" type="sibTrans" cxnId="{8E5A43B5-3C59-4F93-A5D9-0D8526AAE8FE}">
      <dgm:prSet/>
      <dgm:spPr>
        <a:ln w="38100"/>
      </dgm:spPr>
      <dgm:t>
        <a:bodyPr/>
        <a:lstStyle/>
        <a:p>
          <a:endParaRPr lang="es-ES"/>
        </a:p>
      </dgm:t>
    </dgm:pt>
    <dgm:pt modelId="{49AC25D1-2811-43A8-A68D-602BB5E98CC8}">
      <dgm:prSet custT="1"/>
      <dgm:spPr/>
      <dgm:t>
        <a:bodyPr/>
        <a:lstStyle/>
        <a:p>
          <a:r>
            <a:rPr lang="es-ES" sz="1100" b="1" dirty="0" smtClean="0">
              <a:latin typeface="Calibri" pitchFamily="34" charset="0"/>
            </a:rPr>
            <a:t>Recursos Hídricos y Tecnología de Riego</a:t>
          </a:r>
          <a:endParaRPr lang="es-ES" sz="1100" b="1" dirty="0"/>
        </a:p>
      </dgm:t>
    </dgm:pt>
    <dgm:pt modelId="{842BA6CE-7A61-4A01-8BFD-1C27C01E22EA}" type="parTrans" cxnId="{0E082D82-15A9-4D3C-95DA-BC86D3B0ECEB}">
      <dgm:prSet/>
      <dgm:spPr/>
      <dgm:t>
        <a:bodyPr/>
        <a:lstStyle/>
        <a:p>
          <a:endParaRPr lang="es-ES"/>
        </a:p>
      </dgm:t>
    </dgm:pt>
    <dgm:pt modelId="{E15F6843-118F-4EDF-B042-36DD04A65132}" type="sibTrans" cxnId="{0E082D82-15A9-4D3C-95DA-BC86D3B0ECEB}">
      <dgm:prSet/>
      <dgm:spPr>
        <a:ln w="38100"/>
      </dgm:spPr>
      <dgm:t>
        <a:bodyPr/>
        <a:lstStyle/>
        <a:p>
          <a:endParaRPr lang="es-ES"/>
        </a:p>
      </dgm:t>
    </dgm:pt>
    <dgm:pt modelId="{C4735517-E312-4A13-9996-63E5ED1A9620}">
      <dgm:prSet custT="1"/>
      <dgm:spPr>
        <a:solidFill>
          <a:srgbClr val="00B050"/>
        </a:solidFill>
      </dgm:spPr>
      <dgm:t>
        <a:bodyPr/>
        <a:lstStyle/>
        <a:p>
          <a:r>
            <a:rPr lang="es-UY" sz="1200" b="1" dirty="0" smtClean="0">
              <a:latin typeface="Calibri" pitchFamily="34" charset="0"/>
            </a:rPr>
            <a:t>Agricultura Familiar</a:t>
          </a:r>
        </a:p>
      </dgm:t>
    </dgm:pt>
    <dgm:pt modelId="{D522363E-81AC-4E83-B75B-FB2B80A312B8}" type="parTrans" cxnId="{60E95D92-721C-424A-9D0C-3F8F00EE9D44}">
      <dgm:prSet/>
      <dgm:spPr/>
      <dgm:t>
        <a:bodyPr/>
        <a:lstStyle/>
        <a:p>
          <a:endParaRPr lang="es-ES"/>
        </a:p>
      </dgm:t>
    </dgm:pt>
    <dgm:pt modelId="{1FFE2B4C-528D-4F00-B039-4953B281453C}" type="sibTrans" cxnId="{60E95D92-721C-424A-9D0C-3F8F00EE9D44}">
      <dgm:prSet/>
      <dgm:spPr>
        <a:ln w="38100"/>
      </dgm:spPr>
      <dgm:t>
        <a:bodyPr/>
        <a:lstStyle/>
        <a:p>
          <a:endParaRPr lang="es-ES"/>
        </a:p>
      </dgm:t>
    </dgm:pt>
    <dgm:pt modelId="{77223CCB-5034-45AC-9869-1E6BEC8E33C6}" type="pres">
      <dgm:prSet presAssocID="{A29DDC46-6ACE-48D0-BDBC-34DE70431D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6DF769-E51F-4925-ACC6-3337AD1FBE72}" type="pres">
      <dgm:prSet presAssocID="{32C5F3E4-9281-462F-A195-0BEF414EBA79}" presName="node" presStyleLbl="node1" presStyleIdx="0" presStyleCnt="7" custScaleX="1412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1348DD-398A-4E83-8A06-F2AEA5EC2A66}" type="pres">
      <dgm:prSet presAssocID="{32C5F3E4-9281-462F-A195-0BEF414EBA79}" presName="spNode" presStyleCnt="0"/>
      <dgm:spPr/>
    </dgm:pt>
    <dgm:pt modelId="{320849B3-9901-44C6-BC35-14DB1E277D13}" type="pres">
      <dgm:prSet presAssocID="{C584FF2F-C31E-4A01-ADA2-8911A8554A5E}" presName="sibTrans" presStyleLbl="sibTrans1D1" presStyleIdx="0" presStyleCnt="7"/>
      <dgm:spPr/>
      <dgm:t>
        <a:bodyPr/>
        <a:lstStyle/>
        <a:p>
          <a:endParaRPr lang="es-ES"/>
        </a:p>
      </dgm:t>
    </dgm:pt>
    <dgm:pt modelId="{784CF0C4-D047-4D60-91A8-2E752FBCCBFB}" type="pres">
      <dgm:prSet presAssocID="{C4735517-E312-4A13-9996-63E5ED1A9620}" presName="node" presStyleLbl="node1" presStyleIdx="1" presStyleCnt="7" custScaleX="1223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3468F-249C-4CAE-8AE7-1CFEB58B7085}" type="pres">
      <dgm:prSet presAssocID="{C4735517-E312-4A13-9996-63E5ED1A9620}" presName="spNode" presStyleCnt="0"/>
      <dgm:spPr/>
    </dgm:pt>
    <dgm:pt modelId="{49AF45B5-44BA-4E91-8681-1C5C0C2FE180}" type="pres">
      <dgm:prSet presAssocID="{1FFE2B4C-528D-4F00-B039-4953B281453C}" presName="sibTrans" presStyleLbl="sibTrans1D1" presStyleIdx="1" presStyleCnt="7"/>
      <dgm:spPr/>
      <dgm:t>
        <a:bodyPr/>
        <a:lstStyle/>
        <a:p>
          <a:endParaRPr lang="es-ES"/>
        </a:p>
      </dgm:t>
    </dgm:pt>
    <dgm:pt modelId="{278D4C46-654D-4DD9-889F-F85CF5C211FE}" type="pres">
      <dgm:prSet presAssocID="{49AC25D1-2811-43A8-A68D-602BB5E98CC8}" presName="node" presStyleLbl="node1" presStyleIdx="2" presStyleCnt="7" custScaleX="1373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B58009-9FD1-4368-BD8E-620B9B3FAD9F}" type="pres">
      <dgm:prSet presAssocID="{49AC25D1-2811-43A8-A68D-602BB5E98CC8}" presName="spNode" presStyleCnt="0"/>
      <dgm:spPr/>
    </dgm:pt>
    <dgm:pt modelId="{5B33398F-B93F-46D8-81FF-5A13DCAC6DC4}" type="pres">
      <dgm:prSet presAssocID="{E15F6843-118F-4EDF-B042-36DD04A65132}" presName="sibTrans" presStyleLbl="sibTrans1D1" presStyleIdx="2" presStyleCnt="7"/>
      <dgm:spPr/>
      <dgm:t>
        <a:bodyPr/>
        <a:lstStyle/>
        <a:p>
          <a:endParaRPr lang="es-ES"/>
        </a:p>
      </dgm:t>
    </dgm:pt>
    <dgm:pt modelId="{01C62F5C-B397-48D0-B3CC-0B84491F80A4}" type="pres">
      <dgm:prSet presAssocID="{A149C010-F782-4232-9121-AFF8E5AFB3BD}" presName="node" presStyleLbl="node1" presStyleIdx="3" presStyleCnt="7" custScaleX="129651" custRadScaleRad="96448" custRadScaleInc="-312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E5C1C-B0F9-4019-B9AD-A0B0E52A6FF9}" type="pres">
      <dgm:prSet presAssocID="{A149C010-F782-4232-9121-AFF8E5AFB3BD}" presName="spNode" presStyleCnt="0"/>
      <dgm:spPr/>
    </dgm:pt>
    <dgm:pt modelId="{E6D95FF3-E3CB-43CE-B073-5E00232582E2}" type="pres">
      <dgm:prSet presAssocID="{19576BBC-CEDE-4BD8-9AFB-EAEF8D084865}" presName="sibTrans" presStyleLbl="sibTrans1D1" presStyleIdx="3" presStyleCnt="7"/>
      <dgm:spPr/>
      <dgm:t>
        <a:bodyPr/>
        <a:lstStyle/>
        <a:p>
          <a:endParaRPr lang="es-ES"/>
        </a:p>
      </dgm:t>
    </dgm:pt>
    <dgm:pt modelId="{5AA70538-4D8F-489F-920F-C43D016C7DF6}" type="pres">
      <dgm:prSet presAssocID="{35288562-BA5C-4941-9DFC-801E8E3981B3}" presName="node" presStyleLbl="node1" presStyleIdx="4" presStyleCnt="7" custScaleX="126039" custRadScaleRad="96018" custRadScaleInc="48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90317-FBC7-4E64-B29A-F6F7B60B2D4E}" type="pres">
      <dgm:prSet presAssocID="{35288562-BA5C-4941-9DFC-801E8E3981B3}" presName="spNode" presStyleCnt="0"/>
      <dgm:spPr/>
    </dgm:pt>
    <dgm:pt modelId="{6C30F88C-6579-4B89-9B96-E068170A2EBB}" type="pres">
      <dgm:prSet presAssocID="{D2B7A07D-EC41-4FF2-B6A1-905F337AF0AE}" presName="sibTrans" presStyleLbl="sibTrans1D1" presStyleIdx="4" presStyleCnt="7"/>
      <dgm:spPr/>
      <dgm:t>
        <a:bodyPr/>
        <a:lstStyle/>
        <a:p>
          <a:endParaRPr lang="es-ES"/>
        </a:p>
      </dgm:t>
    </dgm:pt>
    <dgm:pt modelId="{ADF3AF20-FFB5-48D9-9D1C-48557B118F23}" type="pres">
      <dgm:prSet presAssocID="{ABE26E2A-6B28-498F-836A-CF5451F2D05F}" presName="node" presStyleLbl="node1" presStyleIdx="5" presStyleCnt="7" custScaleX="130130" custRadScaleRad="94231" custRadScaleInc="303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975CC4-06A5-420F-8DAE-E326F66056AA}" type="pres">
      <dgm:prSet presAssocID="{ABE26E2A-6B28-498F-836A-CF5451F2D05F}" presName="spNode" presStyleCnt="0"/>
      <dgm:spPr/>
    </dgm:pt>
    <dgm:pt modelId="{E4D1D924-1E7C-4719-BC93-D60AECA506CA}" type="pres">
      <dgm:prSet presAssocID="{62DB0B3D-0C79-4D5F-BF18-0E710C7F4AA0}" presName="sibTrans" presStyleLbl="sibTrans1D1" presStyleIdx="5" presStyleCnt="7"/>
      <dgm:spPr/>
      <dgm:t>
        <a:bodyPr/>
        <a:lstStyle/>
        <a:p>
          <a:endParaRPr lang="es-ES"/>
        </a:p>
      </dgm:t>
    </dgm:pt>
    <dgm:pt modelId="{1981B0D3-4158-4864-8BED-CFB640394516}" type="pres">
      <dgm:prSet presAssocID="{BE6D166E-BDDE-4EE6-802E-DE82FBF642A9}" presName="node" presStyleLbl="node1" presStyleIdx="6" presStyleCnt="7" custScaleX="144968" custRadScaleRad="98105" custRadScaleInc="-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5ED56-C510-4D8E-A971-8FF4047DD4E1}" type="pres">
      <dgm:prSet presAssocID="{BE6D166E-BDDE-4EE6-802E-DE82FBF642A9}" presName="spNode" presStyleCnt="0"/>
      <dgm:spPr/>
    </dgm:pt>
    <dgm:pt modelId="{E6376B35-60B5-4BBB-996D-19F59C6E086A}" type="pres">
      <dgm:prSet presAssocID="{E9F17AD9-8BA1-4D1F-A761-43D8E3F96740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0E082D82-15A9-4D3C-95DA-BC86D3B0ECEB}" srcId="{A29DDC46-6ACE-48D0-BDBC-34DE70431D22}" destId="{49AC25D1-2811-43A8-A68D-602BB5E98CC8}" srcOrd="2" destOrd="0" parTransId="{842BA6CE-7A61-4A01-8BFD-1C27C01E22EA}" sibTransId="{E15F6843-118F-4EDF-B042-36DD04A65132}"/>
    <dgm:cxn modelId="{8739BA55-7FE1-4794-92C7-67B8E05DE7EB}" type="presOf" srcId="{BE6D166E-BDDE-4EE6-802E-DE82FBF642A9}" destId="{1981B0D3-4158-4864-8BED-CFB640394516}" srcOrd="0" destOrd="0" presId="urn:microsoft.com/office/officeart/2005/8/layout/cycle6"/>
    <dgm:cxn modelId="{CE05AFDE-E8FA-4A22-BCF2-A4E2732C0163}" srcId="{A29DDC46-6ACE-48D0-BDBC-34DE70431D22}" destId="{ABE26E2A-6B28-498F-836A-CF5451F2D05F}" srcOrd="5" destOrd="0" parTransId="{FC90F193-2F1A-419A-ABDB-294E4346724C}" sibTransId="{62DB0B3D-0C79-4D5F-BF18-0E710C7F4AA0}"/>
    <dgm:cxn modelId="{8E5A43B5-3C59-4F93-A5D9-0D8526AAE8FE}" srcId="{A29DDC46-6ACE-48D0-BDBC-34DE70431D22}" destId="{A149C010-F782-4232-9121-AFF8E5AFB3BD}" srcOrd="3" destOrd="0" parTransId="{C1D75F35-088A-49E5-A942-D254C953B7FD}" sibTransId="{19576BBC-CEDE-4BD8-9AFB-EAEF8D084865}"/>
    <dgm:cxn modelId="{BB59288B-2928-4F5A-A8CD-3B0F88CCC3E3}" srcId="{A29DDC46-6ACE-48D0-BDBC-34DE70431D22}" destId="{BE6D166E-BDDE-4EE6-802E-DE82FBF642A9}" srcOrd="6" destOrd="0" parTransId="{06539C17-F28F-46BF-87BB-F4BE0F5C8073}" sibTransId="{E9F17AD9-8BA1-4D1F-A761-43D8E3F96740}"/>
    <dgm:cxn modelId="{DA65644B-14D3-4C58-BB1F-56562E699548}" type="presOf" srcId="{E15F6843-118F-4EDF-B042-36DD04A65132}" destId="{5B33398F-B93F-46D8-81FF-5A13DCAC6DC4}" srcOrd="0" destOrd="0" presId="urn:microsoft.com/office/officeart/2005/8/layout/cycle6"/>
    <dgm:cxn modelId="{E5CF30A9-1BEF-48F8-A4A8-2BAE8BA7AF9A}" type="presOf" srcId="{49AC25D1-2811-43A8-A68D-602BB5E98CC8}" destId="{278D4C46-654D-4DD9-889F-F85CF5C211FE}" srcOrd="0" destOrd="0" presId="urn:microsoft.com/office/officeart/2005/8/layout/cycle6"/>
    <dgm:cxn modelId="{F1400BA5-981C-4502-9149-C6024C1E4F37}" type="presOf" srcId="{35288562-BA5C-4941-9DFC-801E8E3981B3}" destId="{5AA70538-4D8F-489F-920F-C43D016C7DF6}" srcOrd="0" destOrd="0" presId="urn:microsoft.com/office/officeart/2005/8/layout/cycle6"/>
    <dgm:cxn modelId="{E7CBE942-A67B-4F54-8C4B-D898B018FE7E}" type="presOf" srcId="{C4735517-E312-4A13-9996-63E5ED1A9620}" destId="{784CF0C4-D047-4D60-91A8-2E752FBCCBFB}" srcOrd="0" destOrd="0" presId="urn:microsoft.com/office/officeart/2005/8/layout/cycle6"/>
    <dgm:cxn modelId="{FA6D48A0-0ABD-495E-9BF6-97410BE1531D}" srcId="{A29DDC46-6ACE-48D0-BDBC-34DE70431D22}" destId="{32C5F3E4-9281-462F-A195-0BEF414EBA79}" srcOrd="0" destOrd="0" parTransId="{8BB079AC-7E08-41BC-AE1D-58144A7D3B1D}" sibTransId="{C584FF2F-C31E-4A01-ADA2-8911A8554A5E}"/>
    <dgm:cxn modelId="{28019855-9BFB-4026-B585-3076B1653F66}" type="presOf" srcId="{19576BBC-CEDE-4BD8-9AFB-EAEF8D084865}" destId="{E6D95FF3-E3CB-43CE-B073-5E00232582E2}" srcOrd="0" destOrd="0" presId="urn:microsoft.com/office/officeart/2005/8/layout/cycle6"/>
    <dgm:cxn modelId="{9E0EBECD-D0B9-4BFB-BBBF-F8B082895DD3}" type="presOf" srcId="{ABE26E2A-6B28-498F-836A-CF5451F2D05F}" destId="{ADF3AF20-FFB5-48D9-9D1C-48557B118F23}" srcOrd="0" destOrd="0" presId="urn:microsoft.com/office/officeart/2005/8/layout/cycle6"/>
    <dgm:cxn modelId="{55B4DE20-AF33-4865-BF83-703A4636C780}" type="presOf" srcId="{A149C010-F782-4232-9121-AFF8E5AFB3BD}" destId="{01C62F5C-B397-48D0-B3CC-0B84491F80A4}" srcOrd="0" destOrd="0" presId="urn:microsoft.com/office/officeart/2005/8/layout/cycle6"/>
    <dgm:cxn modelId="{A69420E4-4F64-4ACB-B348-C3BAB81540D5}" type="presOf" srcId="{62DB0B3D-0C79-4D5F-BF18-0E710C7F4AA0}" destId="{E4D1D924-1E7C-4719-BC93-D60AECA506CA}" srcOrd="0" destOrd="0" presId="urn:microsoft.com/office/officeart/2005/8/layout/cycle6"/>
    <dgm:cxn modelId="{60E95D92-721C-424A-9D0C-3F8F00EE9D44}" srcId="{A29DDC46-6ACE-48D0-BDBC-34DE70431D22}" destId="{C4735517-E312-4A13-9996-63E5ED1A9620}" srcOrd="1" destOrd="0" parTransId="{D522363E-81AC-4E83-B75B-FB2B80A312B8}" sibTransId="{1FFE2B4C-528D-4F00-B039-4953B281453C}"/>
    <dgm:cxn modelId="{1927970B-DCE6-4188-9EAD-1D3CCA15309F}" type="presOf" srcId="{A29DDC46-6ACE-48D0-BDBC-34DE70431D22}" destId="{77223CCB-5034-45AC-9869-1E6BEC8E33C6}" srcOrd="0" destOrd="0" presId="urn:microsoft.com/office/officeart/2005/8/layout/cycle6"/>
    <dgm:cxn modelId="{006D4799-1F80-4974-BB73-93EAB330F358}" type="presOf" srcId="{C584FF2F-C31E-4A01-ADA2-8911A8554A5E}" destId="{320849B3-9901-44C6-BC35-14DB1E277D13}" srcOrd="0" destOrd="0" presId="urn:microsoft.com/office/officeart/2005/8/layout/cycle6"/>
    <dgm:cxn modelId="{5B8235C9-C16F-4356-9BF9-96AB487F4C7C}" type="presOf" srcId="{E9F17AD9-8BA1-4D1F-A761-43D8E3F96740}" destId="{E6376B35-60B5-4BBB-996D-19F59C6E086A}" srcOrd="0" destOrd="0" presId="urn:microsoft.com/office/officeart/2005/8/layout/cycle6"/>
    <dgm:cxn modelId="{17CDEC4A-09BA-434A-AAE7-33D1D2BB69F0}" type="presOf" srcId="{32C5F3E4-9281-462F-A195-0BEF414EBA79}" destId="{A06DF769-E51F-4925-ACC6-3337AD1FBE72}" srcOrd="0" destOrd="0" presId="urn:microsoft.com/office/officeart/2005/8/layout/cycle6"/>
    <dgm:cxn modelId="{1C8B27D5-A103-481D-B416-08D09C910B89}" type="presOf" srcId="{1FFE2B4C-528D-4F00-B039-4953B281453C}" destId="{49AF45B5-44BA-4E91-8681-1C5C0C2FE180}" srcOrd="0" destOrd="0" presId="urn:microsoft.com/office/officeart/2005/8/layout/cycle6"/>
    <dgm:cxn modelId="{7BDC2A80-B0F4-4766-A30D-746A1C7D4E65}" type="presOf" srcId="{D2B7A07D-EC41-4FF2-B6A1-905F337AF0AE}" destId="{6C30F88C-6579-4B89-9B96-E068170A2EBB}" srcOrd="0" destOrd="0" presId="urn:microsoft.com/office/officeart/2005/8/layout/cycle6"/>
    <dgm:cxn modelId="{9D205E3D-7FD0-4D7D-AA89-0005EFAC15EC}" srcId="{A29DDC46-6ACE-48D0-BDBC-34DE70431D22}" destId="{35288562-BA5C-4941-9DFC-801E8E3981B3}" srcOrd="4" destOrd="0" parTransId="{43E12318-611A-4818-ABC5-D8607A0D13FF}" sibTransId="{D2B7A07D-EC41-4FF2-B6A1-905F337AF0AE}"/>
    <dgm:cxn modelId="{0CA27AB2-5A51-44D9-9717-50E9696F5671}" type="presParOf" srcId="{77223CCB-5034-45AC-9869-1E6BEC8E33C6}" destId="{A06DF769-E51F-4925-ACC6-3337AD1FBE72}" srcOrd="0" destOrd="0" presId="urn:microsoft.com/office/officeart/2005/8/layout/cycle6"/>
    <dgm:cxn modelId="{B88AA6E8-DE80-4459-9C2E-E4D026B030AF}" type="presParOf" srcId="{77223CCB-5034-45AC-9869-1E6BEC8E33C6}" destId="{4B1348DD-398A-4E83-8A06-F2AEA5EC2A66}" srcOrd="1" destOrd="0" presId="urn:microsoft.com/office/officeart/2005/8/layout/cycle6"/>
    <dgm:cxn modelId="{BE19890F-2A75-43F2-9C5D-AD9DEF7C13A3}" type="presParOf" srcId="{77223CCB-5034-45AC-9869-1E6BEC8E33C6}" destId="{320849B3-9901-44C6-BC35-14DB1E277D13}" srcOrd="2" destOrd="0" presId="urn:microsoft.com/office/officeart/2005/8/layout/cycle6"/>
    <dgm:cxn modelId="{FDAD4515-AB1A-4C4A-BBA3-692926843D77}" type="presParOf" srcId="{77223CCB-5034-45AC-9869-1E6BEC8E33C6}" destId="{784CF0C4-D047-4D60-91A8-2E752FBCCBFB}" srcOrd="3" destOrd="0" presId="urn:microsoft.com/office/officeart/2005/8/layout/cycle6"/>
    <dgm:cxn modelId="{0A496127-DEA1-4753-8554-5FFEC3301FC0}" type="presParOf" srcId="{77223CCB-5034-45AC-9869-1E6BEC8E33C6}" destId="{4703468F-249C-4CAE-8AE7-1CFEB58B7085}" srcOrd="4" destOrd="0" presId="urn:microsoft.com/office/officeart/2005/8/layout/cycle6"/>
    <dgm:cxn modelId="{2552C253-DBF1-4294-8221-90B7DFAEB394}" type="presParOf" srcId="{77223CCB-5034-45AC-9869-1E6BEC8E33C6}" destId="{49AF45B5-44BA-4E91-8681-1C5C0C2FE180}" srcOrd="5" destOrd="0" presId="urn:microsoft.com/office/officeart/2005/8/layout/cycle6"/>
    <dgm:cxn modelId="{8A435DA1-628E-4DE9-B587-8E0328279F88}" type="presParOf" srcId="{77223CCB-5034-45AC-9869-1E6BEC8E33C6}" destId="{278D4C46-654D-4DD9-889F-F85CF5C211FE}" srcOrd="6" destOrd="0" presId="urn:microsoft.com/office/officeart/2005/8/layout/cycle6"/>
    <dgm:cxn modelId="{D7E5B889-A1C9-4131-93BE-4ACF39D15FB0}" type="presParOf" srcId="{77223CCB-5034-45AC-9869-1E6BEC8E33C6}" destId="{B5B58009-9FD1-4368-BD8E-620B9B3FAD9F}" srcOrd="7" destOrd="0" presId="urn:microsoft.com/office/officeart/2005/8/layout/cycle6"/>
    <dgm:cxn modelId="{17BF7AE3-ACCC-454F-AF2C-FAED2B7B3F35}" type="presParOf" srcId="{77223CCB-5034-45AC-9869-1E6BEC8E33C6}" destId="{5B33398F-B93F-46D8-81FF-5A13DCAC6DC4}" srcOrd="8" destOrd="0" presId="urn:microsoft.com/office/officeart/2005/8/layout/cycle6"/>
    <dgm:cxn modelId="{1E7DC0E1-0526-40DE-BC83-8A40F01B9D84}" type="presParOf" srcId="{77223CCB-5034-45AC-9869-1E6BEC8E33C6}" destId="{01C62F5C-B397-48D0-B3CC-0B84491F80A4}" srcOrd="9" destOrd="0" presId="urn:microsoft.com/office/officeart/2005/8/layout/cycle6"/>
    <dgm:cxn modelId="{EE83584E-3165-4AC9-9FDE-CAA1DADD2E1B}" type="presParOf" srcId="{77223CCB-5034-45AC-9869-1E6BEC8E33C6}" destId="{C2DE5C1C-B0F9-4019-B9AD-A0B0E52A6FF9}" srcOrd="10" destOrd="0" presId="urn:microsoft.com/office/officeart/2005/8/layout/cycle6"/>
    <dgm:cxn modelId="{D83D3043-96B7-4588-8FF8-C17CE1C6B705}" type="presParOf" srcId="{77223CCB-5034-45AC-9869-1E6BEC8E33C6}" destId="{E6D95FF3-E3CB-43CE-B073-5E00232582E2}" srcOrd="11" destOrd="0" presId="urn:microsoft.com/office/officeart/2005/8/layout/cycle6"/>
    <dgm:cxn modelId="{5D94ED63-4EF5-438D-B07D-23B8D2BB48ED}" type="presParOf" srcId="{77223CCB-5034-45AC-9869-1E6BEC8E33C6}" destId="{5AA70538-4D8F-489F-920F-C43D016C7DF6}" srcOrd="12" destOrd="0" presId="urn:microsoft.com/office/officeart/2005/8/layout/cycle6"/>
    <dgm:cxn modelId="{2419125B-B6E4-434E-B5C7-BCB28F246961}" type="presParOf" srcId="{77223CCB-5034-45AC-9869-1E6BEC8E33C6}" destId="{0BE90317-FBC7-4E64-B29A-F6F7B60B2D4E}" srcOrd="13" destOrd="0" presId="urn:microsoft.com/office/officeart/2005/8/layout/cycle6"/>
    <dgm:cxn modelId="{DF9D0692-6C49-416D-8B62-9FF2460E4D53}" type="presParOf" srcId="{77223CCB-5034-45AC-9869-1E6BEC8E33C6}" destId="{6C30F88C-6579-4B89-9B96-E068170A2EBB}" srcOrd="14" destOrd="0" presId="urn:microsoft.com/office/officeart/2005/8/layout/cycle6"/>
    <dgm:cxn modelId="{DDDABFDD-023E-4A32-8CC4-CC80040E0821}" type="presParOf" srcId="{77223CCB-5034-45AC-9869-1E6BEC8E33C6}" destId="{ADF3AF20-FFB5-48D9-9D1C-48557B118F23}" srcOrd="15" destOrd="0" presId="urn:microsoft.com/office/officeart/2005/8/layout/cycle6"/>
    <dgm:cxn modelId="{F99F0609-DDBF-446D-8D46-155DD699E16B}" type="presParOf" srcId="{77223CCB-5034-45AC-9869-1E6BEC8E33C6}" destId="{6E975CC4-06A5-420F-8DAE-E326F66056AA}" srcOrd="16" destOrd="0" presId="urn:microsoft.com/office/officeart/2005/8/layout/cycle6"/>
    <dgm:cxn modelId="{FC86AA58-8154-4FF1-9AFF-930AA2BDF650}" type="presParOf" srcId="{77223CCB-5034-45AC-9869-1E6BEC8E33C6}" destId="{E4D1D924-1E7C-4719-BC93-D60AECA506CA}" srcOrd="17" destOrd="0" presId="urn:microsoft.com/office/officeart/2005/8/layout/cycle6"/>
    <dgm:cxn modelId="{91AAA9E8-3417-435B-9AFD-3B1F122F47DD}" type="presParOf" srcId="{77223CCB-5034-45AC-9869-1E6BEC8E33C6}" destId="{1981B0D3-4158-4864-8BED-CFB640394516}" srcOrd="18" destOrd="0" presId="urn:microsoft.com/office/officeart/2005/8/layout/cycle6"/>
    <dgm:cxn modelId="{7E1DC4CC-F0F4-43DB-B190-37B75FE0E5F2}" type="presParOf" srcId="{77223CCB-5034-45AC-9869-1E6BEC8E33C6}" destId="{FB55ED56-C510-4D8E-A971-8FF4047DD4E1}" srcOrd="19" destOrd="0" presId="urn:microsoft.com/office/officeart/2005/8/layout/cycle6"/>
    <dgm:cxn modelId="{F9B7BD4E-C953-4399-B088-6AD88A119604}" type="presParOf" srcId="{77223CCB-5034-45AC-9869-1E6BEC8E33C6}" destId="{E6376B35-60B5-4BBB-996D-19F59C6E086A}" srcOrd="20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6DF769-E51F-4925-ACC6-3337AD1FBE72}">
      <dsp:nvSpPr>
        <dsp:cNvPr id="0" name=""/>
        <dsp:cNvSpPr/>
      </dsp:nvSpPr>
      <dsp:spPr>
        <a:xfrm>
          <a:off x="2857724" y="1734"/>
          <a:ext cx="1799386" cy="827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 pitchFamily="34" charset="0"/>
            </a:rPr>
            <a:t>Calidad integral de los sistemas agroalimentarios</a:t>
          </a:r>
          <a:endParaRPr lang="es-ES" sz="1200" b="1" kern="1200" dirty="0"/>
        </a:p>
      </dsp:txBody>
      <dsp:txXfrm>
        <a:off x="2857724" y="1734"/>
        <a:ext cx="1799386" cy="827889"/>
      </dsp:txXfrm>
    </dsp:sp>
    <dsp:sp modelId="{320849B3-9901-44C6-BC35-14DB1E277D13}">
      <dsp:nvSpPr>
        <dsp:cNvPr id="0" name=""/>
        <dsp:cNvSpPr/>
      </dsp:nvSpPr>
      <dsp:spPr>
        <a:xfrm>
          <a:off x="1391659" y="415679"/>
          <a:ext cx="4731515" cy="4731515"/>
        </a:xfrm>
        <a:custGeom>
          <a:avLst/>
          <a:gdLst/>
          <a:ahLst/>
          <a:cxnLst/>
          <a:rect l="0" t="0" r="0" b="0"/>
          <a:pathLst>
            <a:path>
              <a:moveTo>
                <a:pt x="3271033" y="180057"/>
              </a:moveTo>
              <a:arcTo wR="2365757" hR="2365757" stAng="17549904" swAng="862305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CF0C4-D047-4D60-91A8-2E752FBCCBFB}">
      <dsp:nvSpPr>
        <dsp:cNvPr id="0" name=""/>
        <dsp:cNvSpPr/>
      </dsp:nvSpPr>
      <dsp:spPr>
        <a:xfrm>
          <a:off x="4827774" y="892466"/>
          <a:ext cx="1558534" cy="827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>
              <a:latin typeface="Calibri" pitchFamily="34" charset="0"/>
            </a:rPr>
            <a:t>Agricultura Familiar</a:t>
          </a:r>
        </a:p>
      </dsp:txBody>
      <dsp:txXfrm>
        <a:off x="4827774" y="892466"/>
        <a:ext cx="1558534" cy="827889"/>
      </dsp:txXfrm>
    </dsp:sp>
    <dsp:sp modelId="{49AF45B5-44BA-4E91-8681-1C5C0C2FE180}">
      <dsp:nvSpPr>
        <dsp:cNvPr id="0" name=""/>
        <dsp:cNvSpPr/>
      </dsp:nvSpPr>
      <dsp:spPr>
        <a:xfrm>
          <a:off x="1391659" y="415679"/>
          <a:ext cx="4731515" cy="4731515"/>
        </a:xfrm>
        <a:custGeom>
          <a:avLst/>
          <a:gdLst/>
          <a:ahLst/>
          <a:cxnLst/>
          <a:rect l="0" t="0" r="0" b="0"/>
          <a:pathLst>
            <a:path>
              <a:moveTo>
                <a:pt x="4485565" y="1315412"/>
              </a:moveTo>
              <a:arcTo wR="2365757" hR="2365757" stAng="20018520" swAng="1727566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D4C46-654D-4DD9-889F-F85CF5C211FE}">
      <dsp:nvSpPr>
        <dsp:cNvPr id="0" name=""/>
        <dsp:cNvSpPr/>
      </dsp:nvSpPr>
      <dsp:spPr>
        <a:xfrm>
          <a:off x="5189137" y="2893923"/>
          <a:ext cx="1749445" cy="8278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alibri" pitchFamily="34" charset="0"/>
            </a:rPr>
            <a:t>Recursos Hídricos y Tecnología de Riego</a:t>
          </a:r>
          <a:endParaRPr lang="es-ES" sz="1100" b="1" kern="1200" dirty="0"/>
        </a:p>
      </dsp:txBody>
      <dsp:txXfrm>
        <a:off x="5189137" y="2893923"/>
        <a:ext cx="1749445" cy="827889"/>
      </dsp:txXfrm>
    </dsp:sp>
    <dsp:sp modelId="{5B33398F-B93F-46D8-81FF-5A13DCAC6DC4}">
      <dsp:nvSpPr>
        <dsp:cNvPr id="0" name=""/>
        <dsp:cNvSpPr/>
      </dsp:nvSpPr>
      <dsp:spPr>
        <a:xfrm>
          <a:off x="1507357" y="184200"/>
          <a:ext cx="4731515" cy="4731515"/>
        </a:xfrm>
        <a:custGeom>
          <a:avLst/>
          <a:gdLst/>
          <a:ahLst/>
          <a:cxnLst/>
          <a:rect l="0" t="0" r="0" b="0"/>
          <a:pathLst>
            <a:path>
              <a:moveTo>
                <a:pt x="4417049" y="3544321"/>
              </a:moveTo>
              <a:arcTo wR="2365757" hR="2365757" stAng="1792763" swAng="1105854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62F5C-B397-48D0-B3CC-0B84491F80A4}">
      <dsp:nvSpPr>
        <dsp:cNvPr id="0" name=""/>
        <dsp:cNvSpPr/>
      </dsp:nvSpPr>
      <dsp:spPr>
        <a:xfrm>
          <a:off x="4109544" y="4321738"/>
          <a:ext cx="1651334" cy="8278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 pitchFamily="34" charset="0"/>
            </a:rPr>
            <a:t>Innovaciones Institucionales para el desarroll</a:t>
          </a:r>
          <a:r>
            <a:rPr lang="es-ES" sz="1000" b="1" kern="1200" dirty="0" smtClean="0">
              <a:latin typeface="Calibri" pitchFamily="34" charset="0"/>
            </a:rPr>
            <a:t>o</a:t>
          </a:r>
        </a:p>
      </dsp:txBody>
      <dsp:txXfrm>
        <a:off x="4109544" y="4321738"/>
        <a:ext cx="1651334" cy="827889"/>
      </dsp:txXfrm>
    </dsp:sp>
    <dsp:sp modelId="{E6D95FF3-E3CB-43CE-B073-5E00232582E2}">
      <dsp:nvSpPr>
        <dsp:cNvPr id="0" name=""/>
        <dsp:cNvSpPr/>
      </dsp:nvSpPr>
      <dsp:spPr>
        <a:xfrm>
          <a:off x="1423329" y="326117"/>
          <a:ext cx="4731515" cy="4731515"/>
        </a:xfrm>
        <a:custGeom>
          <a:avLst/>
          <a:gdLst/>
          <a:ahLst/>
          <a:cxnLst/>
          <a:rect l="0" t="0" r="0" b="0"/>
          <a:pathLst>
            <a:path>
              <a:moveTo>
                <a:pt x="2678070" y="4710810"/>
              </a:moveTo>
              <a:arcTo wR="2365757" hR="2365757" stAng="4944841" swAng="1176399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70538-4D8F-489F-920F-C43D016C7DF6}">
      <dsp:nvSpPr>
        <dsp:cNvPr id="0" name=""/>
        <dsp:cNvSpPr/>
      </dsp:nvSpPr>
      <dsp:spPr>
        <a:xfrm>
          <a:off x="1683019" y="4249685"/>
          <a:ext cx="1605329" cy="8278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>
              <a:latin typeface="Calibri" pitchFamily="34" charset="0"/>
            </a:rPr>
            <a:t>Red de Recursos Genéticos (REGENSUR)</a:t>
          </a:r>
        </a:p>
      </dsp:txBody>
      <dsp:txXfrm>
        <a:off x="1683019" y="4249685"/>
        <a:ext cx="1605329" cy="827889"/>
      </dsp:txXfrm>
    </dsp:sp>
    <dsp:sp modelId="{6C30F88C-6579-4B89-9B96-E068170A2EBB}">
      <dsp:nvSpPr>
        <dsp:cNvPr id="0" name=""/>
        <dsp:cNvSpPr/>
      </dsp:nvSpPr>
      <dsp:spPr>
        <a:xfrm>
          <a:off x="1549359" y="462285"/>
          <a:ext cx="4731515" cy="4731515"/>
        </a:xfrm>
        <a:custGeom>
          <a:avLst/>
          <a:gdLst/>
          <a:ahLst/>
          <a:cxnLst/>
          <a:rect l="0" t="0" r="0" b="0"/>
          <a:pathLst>
            <a:path>
              <a:moveTo>
                <a:pt x="469716" y="3780621"/>
              </a:moveTo>
              <a:arcTo wR="2365757" hR="2365757" stAng="8596138" swAng="1212712"/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3AF20-FFB5-48D9-9D1C-48557B118F23}">
      <dsp:nvSpPr>
        <dsp:cNvPr id="0" name=""/>
        <dsp:cNvSpPr/>
      </dsp:nvSpPr>
      <dsp:spPr>
        <a:xfrm>
          <a:off x="719322" y="2664700"/>
          <a:ext cx="1657435" cy="827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>
              <a:latin typeface="Calibri" pitchFamily="34" charset="0"/>
            </a:rPr>
            <a:t>Uso de tecnologías emergentes </a:t>
          </a:r>
        </a:p>
      </dsp:txBody>
      <dsp:txXfrm>
        <a:off x="719322" y="2664700"/>
        <a:ext cx="1657435" cy="827889"/>
      </dsp:txXfrm>
    </dsp:sp>
    <dsp:sp modelId="{E4D1D924-1E7C-4719-BC93-D60AECA506CA}">
      <dsp:nvSpPr>
        <dsp:cNvPr id="0" name=""/>
        <dsp:cNvSpPr/>
      </dsp:nvSpPr>
      <dsp:spPr>
        <a:xfrm>
          <a:off x="1529362" y="205763"/>
          <a:ext cx="4731515" cy="4731515"/>
        </a:xfrm>
        <a:custGeom>
          <a:avLst/>
          <a:gdLst/>
          <a:ahLst/>
          <a:cxnLst/>
          <a:rect l="0" t="0" r="0" b="0"/>
          <a:pathLst>
            <a:path>
              <a:moveTo>
                <a:pt x="1494" y="2449822"/>
              </a:moveTo>
              <a:arcTo wR="2365757" hR="2365757" stAng="10677817" swAng="1307186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1B0D3-4158-4864-8BED-CFB640394516}">
      <dsp:nvSpPr>
        <dsp:cNvPr id="0" name=""/>
        <dsp:cNvSpPr/>
      </dsp:nvSpPr>
      <dsp:spPr>
        <a:xfrm>
          <a:off x="1007611" y="935621"/>
          <a:ext cx="1846423" cy="827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 pitchFamily="34" charset="0"/>
            </a:rPr>
            <a:t>Uso sostenible de Recursos Naturales y Cambio Climático</a:t>
          </a:r>
        </a:p>
      </dsp:txBody>
      <dsp:txXfrm>
        <a:off x="1007611" y="935621"/>
        <a:ext cx="1846423" cy="827889"/>
      </dsp:txXfrm>
    </dsp:sp>
    <dsp:sp modelId="{E6376B35-60B5-4BBB-996D-19F59C6E086A}">
      <dsp:nvSpPr>
        <dsp:cNvPr id="0" name=""/>
        <dsp:cNvSpPr/>
      </dsp:nvSpPr>
      <dsp:spPr>
        <a:xfrm>
          <a:off x="1550119" y="343596"/>
          <a:ext cx="4731515" cy="4731515"/>
        </a:xfrm>
        <a:custGeom>
          <a:avLst/>
          <a:gdLst/>
          <a:ahLst/>
          <a:cxnLst/>
          <a:rect l="0" t="0" r="0" b="0"/>
          <a:pathLst>
            <a:path>
              <a:moveTo>
                <a:pt x="804885" y="587981"/>
              </a:moveTo>
              <a:arcTo wR="2365757" hR="2365757" stAng="13723029" swAng="873926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24D5F-00B9-45B9-B69D-575A90605DA6}">
      <dsp:nvSpPr>
        <dsp:cNvPr id="0" name=""/>
        <dsp:cNvSpPr/>
      </dsp:nvSpPr>
      <dsp:spPr>
        <a:xfrm rot="16200000">
          <a:off x="-1400846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/>
        </a:p>
      </dsp:txBody>
      <dsp:txXfrm rot="16200000">
        <a:off x="-1400846" y="2079073"/>
        <a:ext cx="3169919" cy="294208"/>
      </dsp:txXfrm>
    </dsp:sp>
    <dsp:sp modelId="{64B5F512-51B8-40D7-9D5E-552E28B4EE2A}">
      <dsp:nvSpPr>
        <dsp:cNvPr id="0" name=""/>
        <dsp:cNvSpPr/>
      </dsp:nvSpPr>
      <dsp:spPr>
        <a:xfrm>
          <a:off x="331217" y="641217"/>
          <a:ext cx="1465468" cy="3169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5947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1" kern="1200" dirty="0" smtClean="0"/>
            <a:t>Proyectos</a:t>
          </a:r>
          <a:endParaRPr lang="es-MX" sz="1500" b="1" kern="1200" dirty="0"/>
        </a:p>
      </dsp:txBody>
      <dsp:txXfrm>
        <a:off x="331217" y="641217"/>
        <a:ext cx="1465468" cy="3169919"/>
      </dsp:txXfrm>
    </dsp:sp>
    <dsp:sp modelId="{5FD7CF2E-DE81-401E-93CB-32F8C709EA22}">
      <dsp:nvSpPr>
        <dsp:cNvPr id="0" name=""/>
        <dsp:cNvSpPr/>
      </dsp:nvSpPr>
      <dsp:spPr>
        <a:xfrm>
          <a:off x="37009" y="252862"/>
          <a:ext cx="588416" cy="58841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50CC0-AF19-4988-9843-1442454E063B}">
      <dsp:nvSpPr>
        <dsp:cNvPr id="0" name=""/>
        <dsp:cNvSpPr/>
      </dsp:nvSpPr>
      <dsp:spPr>
        <a:xfrm rot="16200000">
          <a:off x="730305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/>
        </a:p>
      </dsp:txBody>
      <dsp:txXfrm rot="16200000">
        <a:off x="730305" y="2079073"/>
        <a:ext cx="3169919" cy="294208"/>
      </dsp:txXfrm>
    </dsp:sp>
    <dsp:sp modelId="{BF2168C5-B739-428E-B09D-EFDC0589EFA8}">
      <dsp:nvSpPr>
        <dsp:cNvPr id="0" name=""/>
        <dsp:cNvSpPr/>
      </dsp:nvSpPr>
      <dsp:spPr>
        <a:xfrm>
          <a:off x="2462369" y="641217"/>
          <a:ext cx="1465468" cy="3169919"/>
        </a:xfrm>
        <a:prstGeom prst="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5947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1" kern="1200" dirty="0" smtClean="0"/>
            <a:t>Cooperación</a:t>
          </a:r>
          <a:endParaRPr lang="es-MX" sz="1500" b="1" kern="1200" dirty="0"/>
        </a:p>
      </dsp:txBody>
      <dsp:txXfrm>
        <a:off x="2462369" y="641217"/>
        <a:ext cx="1465468" cy="3169919"/>
      </dsp:txXfrm>
    </dsp:sp>
    <dsp:sp modelId="{06A9F93A-2264-4877-B2B6-494E37A67102}">
      <dsp:nvSpPr>
        <dsp:cNvPr id="0" name=""/>
        <dsp:cNvSpPr/>
      </dsp:nvSpPr>
      <dsp:spPr>
        <a:xfrm>
          <a:off x="2168161" y="252862"/>
          <a:ext cx="588416" cy="588416"/>
        </a:xfrm>
        <a:prstGeom prst="rect">
          <a:avLst/>
        </a:prstGeom>
        <a:solidFill>
          <a:schemeClr val="accent2">
            <a:tint val="50000"/>
            <a:hueOff val="1622064"/>
            <a:satOff val="-21606"/>
            <a:lumOff val="-8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0F1C6-9373-432B-8182-E4F71630E733}">
      <dsp:nvSpPr>
        <dsp:cNvPr id="0" name=""/>
        <dsp:cNvSpPr/>
      </dsp:nvSpPr>
      <dsp:spPr>
        <a:xfrm rot="16200000">
          <a:off x="2861457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/>
        </a:p>
      </dsp:txBody>
      <dsp:txXfrm rot="16200000">
        <a:off x="2861457" y="2079073"/>
        <a:ext cx="3169919" cy="294208"/>
      </dsp:txXfrm>
    </dsp:sp>
    <dsp:sp modelId="{1F75AC37-49CE-4C3D-BA61-9D8B968AFE04}">
      <dsp:nvSpPr>
        <dsp:cNvPr id="0" name=""/>
        <dsp:cNvSpPr/>
      </dsp:nvSpPr>
      <dsp:spPr>
        <a:xfrm>
          <a:off x="4593521" y="641217"/>
          <a:ext cx="1465468" cy="3169919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5947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1" kern="1200" dirty="0" smtClean="0"/>
            <a:t>Articulación</a:t>
          </a:r>
          <a:endParaRPr lang="es-MX" sz="1500" b="1" kern="1200" dirty="0"/>
        </a:p>
      </dsp:txBody>
      <dsp:txXfrm>
        <a:off x="4593521" y="641217"/>
        <a:ext cx="1465468" cy="3169919"/>
      </dsp:txXfrm>
    </dsp:sp>
    <dsp:sp modelId="{7768033A-9A2D-44BE-95CE-BECBC91CABC8}">
      <dsp:nvSpPr>
        <dsp:cNvPr id="0" name=""/>
        <dsp:cNvSpPr/>
      </dsp:nvSpPr>
      <dsp:spPr>
        <a:xfrm>
          <a:off x="4299313" y="252862"/>
          <a:ext cx="588416" cy="588416"/>
        </a:xfrm>
        <a:prstGeom prst="rect">
          <a:avLst/>
        </a:prstGeom>
        <a:solidFill>
          <a:schemeClr val="accent2">
            <a:tint val="50000"/>
            <a:hueOff val="3244128"/>
            <a:satOff val="-43212"/>
            <a:lumOff val="-16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7C188-5AB7-48A0-B7F7-64212F2C0689}" type="datetimeFigureOut">
              <a:rPr lang="es-UY" smtClean="0"/>
              <a:pPr/>
              <a:t>18/08/2014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6A6D7-BF16-49E0-AACE-01A1F1AB41D5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64ADC-EA9D-434A-A19B-3436296A4B31}" type="slidenum">
              <a:rPr lang="en-US"/>
              <a:pPr/>
              <a:t>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A2FD7-53FF-4E69-9758-3F57AAE17279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EF99FC-9B21-4001-9041-2DD601438C4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36AA-94FB-401C-82F5-6191283C58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FF40-3C30-4B96-A053-8C8D552B5D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62512D-2DFE-48E9-954A-8CB9A9A6F8BF}" type="datetimeFigureOut">
              <a:rPr lang="es-MX" smtClean="0"/>
              <a:pPr/>
              <a:t>18/08/2014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A85599-50CE-40AF-9AE1-AE61B500818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gif"/><Relationship Id="rId5" Type="http://schemas.openxmlformats.org/officeDocument/2006/relationships/image" Target="../media/image51.jpeg"/><Relationship Id="rId10" Type="http://schemas.openxmlformats.org/officeDocument/2006/relationships/image" Target="../media/image56.gif"/><Relationship Id="rId4" Type="http://schemas.openxmlformats.org/officeDocument/2006/relationships/image" Target="../media/image50.png"/><Relationship Id="rId9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jpe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6.jpeg"/><Relationship Id="rId4" Type="http://schemas.openxmlformats.org/officeDocument/2006/relationships/image" Target="../media/image29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F6F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4499991" cy="60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25" y="0"/>
            <a:ext cx="37369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857364"/>
            <a:ext cx="2592288" cy="32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2643182"/>
            <a:ext cx="6112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GENERACION DE TECNOLOGIA E INNOVACION:</a:t>
            </a:r>
          </a:p>
          <a:p>
            <a:pPr algn="ctr"/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Para la AGRICULTURA FAMILIAR </a:t>
            </a:r>
          </a:p>
        </p:txBody>
      </p:sp>
      <p:pic>
        <p:nvPicPr>
          <p:cNvPr id="9" name="8 Imagen" descr="Año-Internacional-de-la-Agricultura-Familiar-300x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347842" cy="119957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274612" y="6309320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www.procisur.org.uy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75656" y="836712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Programa Cooperativo para el Desarrollo Tecnológico Agroalimentario y Agroindustrial del Cono Sur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2345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ChangeArrowheads="1"/>
          </p:cNvSpPr>
          <p:nvPr/>
        </p:nvSpPr>
        <p:spPr bwMode="auto">
          <a:xfrm>
            <a:off x="2643174" y="500042"/>
            <a:ext cx="4672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 dirty="0">
                <a:latin typeface="Eurostar"/>
              </a:rPr>
              <a:t>AREAS PROBLEMA IDENTIFICADAS</a:t>
            </a:r>
          </a:p>
          <a:p>
            <a:r>
              <a:rPr lang="en-GB" sz="2000" b="1" dirty="0">
                <a:latin typeface="Eurostar"/>
              </a:rPr>
              <a:t>COMUNES A TODOS LOS PAISES</a:t>
            </a:r>
            <a:r>
              <a:rPr lang="en-GB" sz="2000" dirty="0">
                <a:latin typeface="Eurostar"/>
              </a:rPr>
              <a:t> </a:t>
            </a:r>
          </a:p>
        </p:txBody>
      </p: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785786" y="1785926"/>
            <a:ext cx="7816100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47534" tIns="152352" bIns="38088" anchor="ctr">
            <a:spAutoFit/>
          </a:bodyPr>
          <a:lstStyle/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ENFOQUE DE I+D CONVENCIONAL DEBE SER MEJORADO  PARA INCORPORAR </a:t>
            </a:r>
          </a:p>
          <a:p>
            <a:pPr indent="266700">
              <a:buClr>
                <a:srgbClr val="00B0F0"/>
              </a:buClr>
            </a:pP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ASPECTOS ESPECÍFICOS DE LA  AF</a:t>
            </a: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endParaRPr lang="es-MX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ESCASO DESARROLLO </a:t>
            </a:r>
            <a:r>
              <a:rPr lang="es-MX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MAQUINAS Y EQUIPAMIENTOS </a:t>
            </a:r>
            <a:r>
              <a:rPr lang="es-MX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ADECUADOS </a:t>
            </a: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 LA  AF</a:t>
            </a: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endParaRPr lang="es-MX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ESCASO VALOR AGREGADO DE LOS PRODUCTOS PROCEDENTES DE LA  AF</a:t>
            </a: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endParaRPr lang="es-MX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PERDIDA DE PATRIMONIO GENETICO POR EROSIÓN GENÉTICA / BIOPIRATERÍA</a:t>
            </a:r>
            <a:endParaRPr lang="es-ES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endParaRPr lang="es-ES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ALTA DEPENDENCIA DE LOS PRODUCTORES DE LA  AF A INSUMOS EXTERNOS</a:t>
            </a: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endParaRPr lang="es-MX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r>
              <a:rPr lang="es-MX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ESCASO APROVECHAMIENTO DE ENERGIAS ALTERNATIVAS</a:t>
            </a:r>
            <a:endParaRPr lang="es-ES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endParaRPr lang="es-ES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266700">
              <a:buClr>
                <a:srgbClr val="00B0F0"/>
              </a:buClr>
              <a:buFont typeface="Wingdings" pitchFamily="2" charset="2"/>
              <a:buChar char="Ø"/>
            </a:pPr>
            <a:r>
              <a:rPr lang="es-ES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ESCASA INFORMACIÓN PARA ENFRENTAR </a:t>
            </a:r>
            <a:r>
              <a:rPr lang="es-E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ADAPTACION </a:t>
            </a:r>
            <a:r>
              <a:rPr lang="es-E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 CAMBIO CLIMATICO</a:t>
            </a:r>
            <a:endParaRPr lang="es-ES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s-ES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29330"/>
            <a:ext cx="5340966" cy="7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4" y="0"/>
            <a:ext cx="1285836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 descr="Año-Internacional-de-la-Agricultura-Familiar-300x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1347842" cy="1199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71934" y="260648"/>
          <a:ext cx="4892554" cy="6072188"/>
        </p:xfrm>
        <a:graphic>
          <a:graphicData uri="http://schemas.openxmlformats.org/presentationml/2006/ole">
            <p:oleObj spid="_x0000_s1026" name="Acrobat Document" r:id="rId3" imgW="5962320" imgH="8448480" progId="AcroExch.Document.7">
              <p:embed/>
            </p:oleObj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0293"/>
            <a:ext cx="5340966" cy="7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Año-Internacional-de-la-Agricultura-Familiar-300x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00042"/>
            <a:ext cx="1347842" cy="119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0063"/>
            <a:ext cx="8112125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5340966" cy="7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Año-Internacional-de-la-Agricultura-Familiar-300x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1347842" cy="119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1571612"/>
            <a:ext cx="7067126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es-E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AGRICULTURA FAMILIAR Y CAMBIO CLIMATICO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es-E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EN EL MERCOSUR AMPLIADO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lang="es-ES" sz="22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kumimoji="0" lang="es-E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lang="es-ES" sz="22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Documento preparado por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Las Plataformas Tecnológicas Regionales de Agricultura Familiar y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Sustentabilidad Ambiental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 PROCISUR 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lang="es-ES" sz="1100" dirty="0" smtClean="0"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lang="es-ES" sz="1100" dirty="0" smtClean="0"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84038"/>
            <a:ext cx="882352" cy="9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rocisur-logo-paises tran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657" y="0"/>
            <a:ext cx="1696343" cy="8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441098"/>
            <a:ext cx="3059832" cy="41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Conector recto de flecha"/>
          <p:cNvCxnSpPr/>
          <p:nvPr/>
        </p:nvCxnSpPr>
        <p:spPr>
          <a:xfrm>
            <a:off x="0" y="6021288"/>
            <a:ext cx="8748464" cy="72008"/>
          </a:xfrm>
          <a:prstGeom prst="straightConnector1">
            <a:avLst/>
          </a:prstGeom>
          <a:ln w="69850" cap="rnd">
            <a:solidFill>
              <a:srgbClr val="1593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t3.gstatic.com/images?q=tbn:ANd9GcRnyAFVCkLbc0Yt9WWoz6_YhYX7VjQDxvsV_BBcwcsq9aj6b8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509120"/>
            <a:ext cx="1547664" cy="1568485"/>
          </a:xfrm>
          <a:prstGeom prst="rect">
            <a:avLst/>
          </a:prstGeom>
          <a:noFill/>
        </p:spPr>
      </p:pic>
      <p:pic>
        <p:nvPicPr>
          <p:cNvPr id="15" name="14 Imagen" descr="Año-Internacional-de-la-Agricultura-Familiar-300x2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47842" cy="1199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429132"/>
            <a:ext cx="1174254" cy="14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5373216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www.procisur.org.uy</a:t>
            </a:r>
            <a:endParaRPr lang="es-UY" dirty="0"/>
          </a:p>
        </p:txBody>
      </p:sp>
      <p:sp>
        <p:nvSpPr>
          <p:cNvPr id="6" name="5 CuadroTexto"/>
          <p:cNvSpPr txBox="1"/>
          <p:nvPr/>
        </p:nvSpPr>
        <p:spPr>
          <a:xfrm>
            <a:off x="6156176" y="2564904"/>
            <a:ext cx="14364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Argentina</a:t>
            </a:r>
          </a:p>
          <a:p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Chile</a:t>
            </a:r>
          </a:p>
          <a:p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Uruguay</a:t>
            </a:r>
          </a:p>
          <a:p>
            <a:endParaRPr lang="es-UY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498041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1643042" y="142852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latin typeface="Calibri" pitchFamily="34" charset="0"/>
              </a:rPr>
              <a:t>Proyecto: </a:t>
            </a:r>
            <a:r>
              <a:rPr lang="es-ES" b="1" dirty="0" smtClean="0">
                <a:latin typeface="Calibri" pitchFamily="34" charset="0"/>
              </a:rPr>
              <a:t>“Estrategias de extensión: Los agricultores familiares y su adaptación al cambio climático en territorios seleccionados del cono sur”</a:t>
            </a:r>
            <a:endParaRPr lang="es-ES" b="1" dirty="0">
              <a:latin typeface="Calibri" pitchFamily="34" charset="0"/>
            </a:endParaRPr>
          </a:p>
        </p:txBody>
      </p:sp>
      <p:pic>
        <p:nvPicPr>
          <p:cNvPr id="10" name="Picture 2" descr="C:\Users\mazzola.carina\AppData\Local\Microsoft\Windows\Temporary Internet Files\Content.Outlook\2X8G5FMH\Logos Varios Manu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744836"/>
            <a:ext cx="4647332" cy="699495"/>
          </a:xfrm>
          <a:prstGeom prst="rect">
            <a:avLst/>
          </a:prstGeom>
          <a:noFill/>
        </p:spPr>
      </p:pic>
      <p:pic>
        <p:nvPicPr>
          <p:cNvPr id="11" name="10 Imagen" descr="Año-Internacional-de-la-Agricultura-Familiar-300x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66"/>
            <a:ext cx="1347842" cy="1199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74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1040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18468" y="1767624"/>
            <a:ext cx="5568619" cy="417646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73586"/>
            <a:ext cx="24511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Año-Internacional-de-la-Agricultura-Familiar-300x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66"/>
            <a:ext cx="1347842" cy="119957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64886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a. albin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474" y="1735008"/>
            <a:ext cx="7560958" cy="82989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solidFill>
                  <a:srgbClr val="0B6F6F"/>
                </a:solidFill>
              </a:rPr>
              <a:t>Nuevo Proyecto de investigación</a:t>
            </a:r>
            <a:br>
              <a:rPr lang="es-MX" sz="2800" b="1" dirty="0" smtClean="0">
                <a:solidFill>
                  <a:srgbClr val="0B6F6F"/>
                </a:solidFill>
              </a:rPr>
            </a:br>
            <a:r>
              <a:rPr lang="es-MX" sz="2800" b="1" dirty="0" smtClean="0">
                <a:solidFill>
                  <a:srgbClr val="0B6F6F"/>
                </a:solidFill>
              </a:rPr>
              <a:t>aprobado</a:t>
            </a:r>
            <a:endParaRPr lang="es-MX" sz="2800" b="1" dirty="0">
              <a:solidFill>
                <a:srgbClr val="0B6F6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527" y="-205117"/>
            <a:ext cx="24511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AutoShape 5" descr="data:image/jpeg;base64,/9j/4AAQSkZJRgABAQAAAQABAAD/2wCEAAkGBxQTEhUTEBMWExEXFxUYGRcYFh0XHRoZHBUWGBoaGB4bHygsGCQlHR8eIjEtJTUrMy4yHB8zRDMsNyg5MCsBCgoKDg0OGxAQGywmICQ0NDQyLywvLyw4LDcuMCwtLjQtNCwvLDY3LSw3LCssLCwyLC8vLCwsLCwsLCwvNCwvLP/AABEIAEgAtQMBEQACEQEDEQH/xAAbAAEAAQUBAAAAAAAAAAAAAAAABQEDBAYHAv/EAD4QAAIBAgMGAwUFBAsBAAAAAAECAwARBBIhBQYTIjFBUWFxBxQjMkJSgYKRoWJysfEWJDM0U5KissHR4RX/xAAbAQEAAgMBAQAAAAAAAAAAAAAAAQQCAwUGB//EADcRAAIBAwIDBQcCBAcAAAAAAAABAgMEESExEkFRBWFxkaETIjKBscHRFPAVM1LhQmKissLi8f/aAAwDAQACEQMRAD8A0KtZ9EFAKAUAoBQCgFAKAUAoBQCgFAKAUAoBQFaEigFAKAUAoDO2NsebFScOBCx6k9FUfac/SKGivcU6EeKb/v4G14XZGycP/fMW2Kk7rADwx5Zh83qCKaHNncX1b+VDhXfv6/gmMLtTYBspgK+bIx/M3NPdKs6Hae/F6olG9n2zMYmfAzFO1434ig/tq2o9LrU8KexoXal5by4ayz4rHl+2c63r3QxGBYcUZoj8sq/KfI/ZPkevnUbHcs7+lcr3dH0NfoXihNDCVSEPiaXi8C9CHWprOZLTvRWhKnFvhTWSl6EKtTe0l5oXoSqsG8KS80VoSpRezKUI9pD+peaFCPaw/qXmhehKqQe0l5oUJUovZoGhJWhIoBQCgFAXcHhmkdY0tmY210A8ST2AGpPYA0MKk1CLk+RK7U2yBH7thCUwo+Y9Gmbu8nl4L2HnUFajb5l7WrrL/b3L7shKkuFaAzdkbWmw0glw7lHHh0I8GH1D1oaa9CnWjwzWUdx2NvThcfgXfE5EVRlmRjoDa+l+x6jvp4isk8rU8jXs61tXUYZfRr9+ZxjejY4w02WN+JAwzxSAg5kPiRpcG4PpWJ6q0uHWp5ksSWjRDOt7etDRe27rVaSxom86ZX7ZbKdbD/3U1OTi1LOu3iMHpvpo3ltPwxhHqNdf+fK3Sj2LtnbzhcRbg13vpwpY8+R5y21t37D1oU4WtaCcnB78ly97118igQi+na3T0pklWteEpe49VhYXNqK1fTf5nuO99QelvyJoy/Y+1pTjGcJbcOcaLDe/dg85Dr9/8b0KH6a4VRvhbXvNad+fXAKnrbw/iaD9JXcoz4XvnGOsm/TmUVT2BH8rUFK3rwXEqbWjWMc+HGcd56iBFgQelv1oy7YKrQcYThLRcOUtPiz5d5cNQdsrQkUAoBQCgMzBSZI5WHUhYx+K5P8ApUj76g0VFxTjH5+X/phVJvOn7sbryYSLFSzQR4kNh1MRFmBcgkoA3XQgm3hYa6VODzt3ewrzhGMnHD15fM5gKhHoitAbLuDiUGJ4E4Jw86lJFFySBzrYKCTqLaa8xpzOd2lB+y9pD4ovK+nM2jfdsLidmRy4IHJhpeGLqwsrG2UEjX6W8dRfrR4xoc+wVejduNXeaz+/VGt7j7uxYzjCVijIFK2NgS11Veh6tai1L3aF3Ut+FxWj+xPYHc3CSZSBKFsli0gUPxOGylWyG2XNl73OXpemCnPtGvDKeM+G2M5588ZMHDbpwGcoUneEph8jLykmQgFtV6Le5HaoW5tlf1fZp5inl5+Xz5njYW6sEuGSRyxkMzJyuNRmyiy5T111v2t3qVsTcX9WFVxWMYzqu4vruZEYQRnExkhQAuL5m92uuXLp876ki2UDW9MGH8RqKfLGG9unFzz3LxIvefdpcOWyCQqJylzY2jKRMhJAtc5qh6Fm1vZVfix8Ofnl5+hKvuthS0yxrKchZMyyBgpWB5yzcg62Eduxvqal4Kyvq6UW2tddurx1+ZTaG6ECsvD4lsrM9pA4UCPEsDmyDrw1v4HML1OBT7QqtPOO7THOPLPe/qRW+27ceD4XDYtxDKfmDWUZMgNhobG59RRrBa7PvJXHFxLbH3yavUHSFAKAUAoBQCgMmMfBf9+L/bLUGmX82Pg/+JI7obE97xKRsDwQQZWH0p3ufpv0v5030NN9c+wpOS35HYd6NqvhsC2IjQK6qioANIy1gLAj6AfvPha1Zt4R5e0oxrXCpyej378fk5JtBY8bIr4cCPEysRJDYhc1rmSM2ICnUkE3Ha9YHpKbnawcamsVs/s+/py8CJ2ps98PI0Uos69bVJbo1o1YKcdiT3FiLbQwwW5IkDWFgSFBcjXxAI/6pzRX7Rko2089PqbzvNtWKTZmJSLCnDKs0YtZQGNwoICnXlUC40NtCaZyjj2lGcbuDlPiyn1/fM0bdzZjyRzSJO0PCCHRWOZi1kBKnl5ranpeoOvd1ownGEo5znpp13NgO6cxRguNZ44UbJZHyjK0udTc/DAeEgE6E5fGiXQo/rqeVmksy31Xdjx0l9RhN3MbJyx4tyAxQi7cqceeJm+bp8ItbzAossTu7aGrprr88Ra+uCP2Ru7K+ESdMQyLdiFyNYFGcizA2zXS9u170Wuxur3dOFZwcE+/K54/JkNu9iTEZxinLNJHcWbUye7knNe2a7rp1OUntTD3MFd0eLg9msYfTlxfh+ZGbdwE+GHBadmQyvFlBOX4Qiyta+osy28LU2LNvVpVvfUMNLPnnP0Jl90sRDn4mLaJJGKk2b4hzRrGSAejFjqemU1OGVP19KeOGnlr03z5YCbqYhARLjDFHJGmtmYMHeMZTlb/ABZSD9571DTQd9Sk8xp5aflhP7L7EdiN152DmSbMI3wym9zriFiJIufpLID46dKcjfG9pRxwx3Uv9OfrhmtYuHI7pe+VmW/jYkXojo05ccVLqWqkzFAKAUAoBQEjsQqzNC5CrKuQMdAHuChJ7DMAD61DK1zlJVI/4dflzJPdDacuCxgVy8QLZJlEYdrC91ykHW/hTODRfUoXFvlYfNa4Opb97SgfA4yFSxeEIDdT8zNpYkc2oNyOlZN5TR52wpTjcU58mcg2FtCGJZTJGxmIHCkVivDbXm0PpWOh6e5o1Kjjwv3ea6nvetIBKDh5mmuoLsxzc1h3PX+XpUmNi6vA1UjjotjZPZ9smeOGXHxRcSQAxwKepZtC6ixvbTrYfNrpRZ3RR7Sr0pzjbylhbv8ABke1feEyph8PlCPlEsqi/KSCEQ3ANwLkgjuKlvJh2Pa8MpVd1svuzUNiQYiRGTDrcNJADqAQ5e0fU/a+6sWdK4lRjJSqPk/LmT8mP2jKJSqRhcuV1QIosVYk2B8ZTIT9o37U1KKp2ceHLfdnPX/rjwMrE4nasZ4nDjQZVvkyAcsobmCt1Z3zG+pzE9KZZhGFjNcOW/HPTw5JYXTBh7Ow+0ohHDGiAB+UMyWupeU3u1rakE+DAdxTU2VZWdRyqSb9eeF0+a8zHfb2OW5Kov8AWLZco5ZhkIAF9MuUAdvWmTYrW2emX8Ppr9c6l/GrtCZGjmhjdlkCmRghkEiLApGctoSAl7ddaYyYQdpTkpRk1lbLOMPPLHLXHQvYnaW00eTiIjmIRghlVwOIyiIrqQbOAVIvY0bZhCjZSiuFtZz3bb5+W/cejPtOJsjpETzABuG4BWJJCRzWuBCG8mU96NvYcFlNZTfqubXT/NjwLbT7SRHLhFRB8QMyDMYwIwWBbnZTDcW7gnvTVGSjZykkm8vbfTOvTZ8Wpre8pl94Y4iJIpSEYrGoVeZA4Nl0uQQT50R0LRQ9kvZttd/doRlSWRQCgFAKAUBcw7KGUuudARdb5bjwv2oYzTcWovDN8wO8MeLDQo//AM/ENZUlBzCQBQoSaUjODpoQba9PF6HEqWkrfE5L2kea6d6WxUwbXwYlDpJiFkAHEDvLY6kNGytdT389L01HFYXDi01FrlhLz0I3BxY2ZsuIwLYq/UvDw5PUSgKSf3i1RhlibtqSzTq8Pg8ry19MGxbueytmkMmM+HDclYQ2ZyL6B2Gg0t06+VZKL5lK57aShw0tXzf4No3w3zg2fFwYArThcqRr8qC2he3QDw6n9alvGhz7Ls+pdT45/DzfXwOF4zFPK7SSsXkclmY9STWJ6+EIwioxWEic3S3nOC4lkzlynhoATci4NjY6HtRPBTvbL9TjXGMkng990iKmKAgkfEu4Ic3hB0toCiMpH7flTLK0uzJTTUpeHdv936FyXfiFm1wzlHHxfiakqF4eQ5eWxGvW9QYrsyol8ayttOu+Tw2/KPYTQFksy2VwpCvzOFNu7hD+G1ST/C5R1jL9rb0yYOF3khuzYiB3f3kYhcrhQLZeVhbm0Fqg3TsqiSVOSS4eF6Eh/T6+fND/AGpV5AGsOIBCCy3BtfI3+fyqU2aX2U9MS20Xhr+V5Hht90AdEww4bWAzNdgE549bdpeY+WmlCV2ZLRuev50fpoJt84SWyYTJoclnA5nSSORpLKM5KuQD10W96gLs6phZnnr8mmkvIYnfWOaNkxELtmVAxV1GbJK7rmupvoVv4lfO1HqsMR7NnTkpU5LT0ykn98EJvTtwYyRZTGI3ClTboQHYofUKQD6dulSXLO2dvFwzlf2WSGoXBQCgFAKAUAoBQE9sPfHGYWwhmbhj6H519AD8v4bU22KVfs+3rayjr1Whsae1vFgWMcJbxsR+l6niZRfYdHOkmRG1/aHjpxl43CU9REMhP4uv5EVDbZZo9lW1N5xnx1NVZiTc6k96HRSxohQkUAoBQCgFAKAUAoBQCgFAKAUAoBQCgKUIFAKAUAoBQCgFAKAUAoBQCgFAKAUAoBQFaEig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5303" name="AutoShape 7" descr="data:image/jpeg;base64,/9j/4AAQSkZJRgABAQAAAQABAAD/2wCEAAkGBxQTEhUTEBMWExEXFxUYGRcYFh0XHRoZHBUWGBoaGB4bHygsGCQlHR8eIjEtJTUrMy4yHB8zRDMsNyg5MCsBCgoKDg0OGxAQGywmICQ0NDQyLywvLyw4LDcuMCwtLjQtNCwvLDY3LSw3LCssLCwyLC8vLCwsLCwsLCwvNCwvLP/AABEIAEgAtQMBEQACEQEDEQH/xAAbAAEAAQUBAAAAAAAAAAAAAAAABQEDBAYHAv/EAD4QAAIBAgMGAwUFBAsBAAAAAAECAwARBBIhBQYTIjFBUWFxBxQjMkJSgYKRoWJysfEWJDM0U5KissHR4RX/xAAbAQEAAgMBAQAAAAAAAAAAAAAAAQQCAwUGB//EADcRAAIBAwIDBQcCBAcAAAAAAAABAgMEESExEkFRBWFxkaETIjKBscHRFPAVM1LhQmKissLi8f/aAAwDAQACEQMRAD8A0KtZ9EFAKAUAoBQCgFAKAUAoBQCgFAKAUAoBQFaEigFAKAUAoDO2NsebFScOBCx6k9FUfac/SKGivcU6EeKb/v4G14XZGycP/fMW2Kk7rADwx5Zh83qCKaHNncX1b+VDhXfv6/gmMLtTYBspgK+bIx/M3NPdKs6Hae/F6olG9n2zMYmfAzFO1434ig/tq2o9LrU8KexoXal5by4ayz4rHl+2c63r3QxGBYcUZoj8sq/KfI/ZPkevnUbHcs7+lcr3dH0NfoXihNDCVSEPiaXi8C9CHWprOZLTvRWhKnFvhTWSl6EKtTe0l5oXoSqsG8KS80VoSpRezKUI9pD+peaFCPaw/qXmhehKqQe0l5oUJUovZoGhJWhIoBQCgFAXcHhmkdY0tmY210A8ST2AGpPYA0MKk1CLk+RK7U2yBH7thCUwo+Y9Gmbu8nl4L2HnUFajb5l7WrrL/b3L7shKkuFaAzdkbWmw0glw7lHHh0I8GH1D1oaa9CnWjwzWUdx2NvThcfgXfE5EVRlmRjoDa+l+x6jvp4isk8rU8jXs61tXUYZfRr9+ZxjejY4w02WN+JAwzxSAg5kPiRpcG4PpWJ6q0uHWp5ksSWjRDOt7etDRe27rVaSxom86ZX7ZbKdbD/3U1OTi1LOu3iMHpvpo3ltPwxhHqNdf+fK3Sj2LtnbzhcRbg13vpwpY8+R5y21t37D1oU4WtaCcnB78ly97118igQi+na3T0pklWteEpe49VhYXNqK1fTf5nuO99QelvyJoy/Y+1pTjGcJbcOcaLDe/dg85Dr9/8b0KH6a4VRvhbXvNad+fXAKnrbw/iaD9JXcoz4XvnGOsm/TmUVT2BH8rUFK3rwXEqbWjWMc+HGcd56iBFgQelv1oy7YKrQcYThLRcOUtPiz5d5cNQdsrQkUAoBQCgMzBSZI5WHUhYx+K5P8ApUj76g0VFxTjH5+X/phVJvOn7sbryYSLFSzQR4kNh1MRFmBcgkoA3XQgm3hYa6VODzt3ewrzhGMnHD15fM5gKhHoitAbLuDiUGJ4E4Jw86lJFFySBzrYKCTqLaa8xpzOd2lB+y9pD4ovK+nM2jfdsLidmRy4IHJhpeGLqwsrG2UEjX6W8dRfrR4xoc+wVejduNXeaz+/VGt7j7uxYzjCVijIFK2NgS11Veh6tai1L3aF3Ut+FxWj+xPYHc3CSZSBKFsli0gUPxOGylWyG2XNl73OXpemCnPtGvDKeM+G2M5588ZMHDbpwGcoUneEph8jLykmQgFtV6Le5HaoW5tlf1fZp5inl5+Xz5njYW6sEuGSRyxkMzJyuNRmyiy5T111v2t3qVsTcX9WFVxWMYzqu4vruZEYQRnExkhQAuL5m92uuXLp876ki2UDW9MGH8RqKfLGG9unFzz3LxIvefdpcOWyCQqJylzY2jKRMhJAtc5qh6Fm1vZVfix8Ofnl5+hKvuthS0yxrKchZMyyBgpWB5yzcg62Eduxvqal4Kyvq6UW2tddurx1+ZTaG6ECsvD4lsrM9pA4UCPEsDmyDrw1v4HML1OBT7QqtPOO7THOPLPe/qRW+27ceD4XDYtxDKfmDWUZMgNhobG59RRrBa7PvJXHFxLbH3yavUHSFAKAUAoBQCgMmMfBf9+L/bLUGmX82Pg/+JI7obE97xKRsDwQQZWH0p3ufpv0v5030NN9c+wpOS35HYd6NqvhsC2IjQK6qioANIy1gLAj6AfvPha1Zt4R5e0oxrXCpyej378fk5JtBY8bIr4cCPEysRJDYhc1rmSM2ICnUkE3Ha9YHpKbnawcamsVs/s+/py8CJ2ps98PI0Uos69bVJbo1o1YKcdiT3FiLbQwwW5IkDWFgSFBcjXxAI/6pzRX7Rko2089PqbzvNtWKTZmJSLCnDKs0YtZQGNwoICnXlUC40NtCaZyjj2lGcbuDlPiyn1/fM0bdzZjyRzSJO0PCCHRWOZi1kBKnl5ranpeoOvd1ownGEo5znpp13NgO6cxRguNZ44UbJZHyjK0udTc/DAeEgE6E5fGiXQo/rqeVmksy31Xdjx0l9RhN3MbJyx4tyAxQi7cqceeJm+bp8ItbzAossTu7aGrprr88Ra+uCP2Ru7K+ESdMQyLdiFyNYFGcizA2zXS9u170Wuxur3dOFZwcE+/K54/JkNu9iTEZxinLNJHcWbUye7knNe2a7rp1OUntTD3MFd0eLg9msYfTlxfh+ZGbdwE+GHBadmQyvFlBOX4Qiyta+osy28LU2LNvVpVvfUMNLPnnP0Jl90sRDn4mLaJJGKk2b4hzRrGSAejFjqemU1OGVP19KeOGnlr03z5YCbqYhARLjDFHJGmtmYMHeMZTlb/ABZSD9571DTQd9Sk8xp5aflhP7L7EdiN152DmSbMI3wym9zriFiJIufpLID46dKcjfG9pRxwx3Uv9OfrhmtYuHI7pe+VmW/jYkXojo05ccVLqWqkzFAKAUAoBQEjsQqzNC5CrKuQMdAHuChJ7DMAD61DK1zlJVI/4dflzJPdDacuCxgVy8QLZJlEYdrC91ykHW/hTODRfUoXFvlYfNa4Opb97SgfA4yFSxeEIDdT8zNpYkc2oNyOlZN5TR52wpTjcU58mcg2FtCGJZTJGxmIHCkVivDbXm0PpWOh6e5o1Kjjwv3ea6nvetIBKDh5mmuoLsxzc1h3PX+XpUmNi6vA1UjjotjZPZ9smeOGXHxRcSQAxwKepZtC6ixvbTrYfNrpRZ3RR7Sr0pzjbylhbv8ABke1feEyph8PlCPlEsqi/KSCEQ3ANwLkgjuKlvJh2Pa8MpVd1svuzUNiQYiRGTDrcNJADqAQ5e0fU/a+6sWdK4lRjJSqPk/LmT8mP2jKJSqRhcuV1QIosVYk2B8ZTIT9o37U1KKp2ceHLfdnPX/rjwMrE4nasZ4nDjQZVvkyAcsobmCt1Z3zG+pzE9KZZhGFjNcOW/HPTw5JYXTBh7Ow+0ohHDGiAB+UMyWupeU3u1rakE+DAdxTU2VZWdRyqSb9eeF0+a8zHfb2OW5Kov8AWLZco5ZhkIAF9MuUAdvWmTYrW2emX8Ppr9c6l/GrtCZGjmhjdlkCmRghkEiLApGctoSAl7ddaYyYQdpTkpRk1lbLOMPPLHLXHQvYnaW00eTiIjmIRghlVwOIyiIrqQbOAVIvY0bZhCjZSiuFtZz3bb5+W/cejPtOJsjpETzABuG4BWJJCRzWuBCG8mU96NvYcFlNZTfqubXT/NjwLbT7SRHLhFRB8QMyDMYwIwWBbnZTDcW7gnvTVGSjZykkm8vbfTOvTZ8Wpre8pl94Y4iJIpSEYrGoVeZA4Nl0uQQT50R0LRQ9kvZttd/doRlSWRQCgFAKAUBcw7KGUuudARdb5bjwv2oYzTcWovDN8wO8MeLDQo//AM/ENZUlBzCQBQoSaUjODpoQba9PF6HEqWkrfE5L2kea6d6WxUwbXwYlDpJiFkAHEDvLY6kNGytdT389L01HFYXDi01FrlhLz0I3BxY2ZsuIwLYq/UvDw5PUSgKSf3i1RhlibtqSzTq8Pg8ry19MGxbueytmkMmM+HDclYQ2ZyL6B2Gg0t06+VZKL5lK57aShw0tXzf4No3w3zg2fFwYArThcqRr8qC2he3QDw6n9alvGhz7Ls+pdT45/DzfXwOF4zFPK7SSsXkclmY9STWJ6+EIwioxWEic3S3nOC4lkzlynhoATci4NjY6HtRPBTvbL9TjXGMkng990iKmKAgkfEu4Ic3hB0toCiMpH7flTLK0uzJTTUpeHdv936FyXfiFm1wzlHHxfiakqF4eQ5eWxGvW9QYrsyol8ayttOu+Tw2/KPYTQFksy2VwpCvzOFNu7hD+G1ST/C5R1jL9rb0yYOF3khuzYiB3f3kYhcrhQLZeVhbm0Fqg3TsqiSVOSS4eF6Eh/T6+fND/AGpV5AGsOIBCCy3BtfI3+fyqU2aX2U9MS20Xhr+V5Hht90AdEww4bWAzNdgE549bdpeY+WmlCV2ZLRuev50fpoJt84SWyYTJoclnA5nSSORpLKM5KuQD10W96gLs6phZnnr8mmkvIYnfWOaNkxELtmVAxV1GbJK7rmupvoVv4lfO1HqsMR7NnTkpU5LT0ykn98EJvTtwYyRZTGI3ClTboQHYofUKQD6dulSXLO2dvFwzlf2WSGoXBQCgFAKAUAoBQE9sPfHGYWwhmbhj6H519AD8v4bU22KVfs+3rayjr1Whsae1vFgWMcJbxsR+l6niZRfYdHOkmRG1/aHjpxl43CU9REMhP4uv5EVDbZZo9lW1N5xnx1NVZiTc6k96HRSxohQkUAoBQCgFAKAUAoBQCgFAKAUAoBQCgKUIFAKAUAoBQCgFAKAUAoBQCgFAKAUAoBQFaEigFAKAUB//2Q=="/>
          <p:cNvSpPr>
            <a:spLocks noChangeAspect="1" noChangeArrowheads="1"/>
          </p:cNvSpPr>
          <p:nvPr/>
        </p:nvSpPr>
        <p:spPr bwMode="auto">
          <a:xfrm>
            <a:off x="155575" y="-411163"/>
            <a:ext cx="2162175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20" name="19 Imagen" descr="Año-Internacional-de-la-Agricultura-Familiar-300x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42918"/>
            <a:ext cx="1347842" cy="1199579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1214414" y="3071810"/>
            <a:ext cx="642942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ENCADENAMIENTOS PRODUCTIVOS Y CIRCUITOS CORTOS: </a:t>
            </a:r>
            <a:r>
              <a:rPr lang="es-UY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INNOVACIONES </a:t>
            </a:r>
            <a:r>
              <a:rPr lang="es-UY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 ESQUEMAS </a:t>
            </a:r>
            <a:r>
              <a:rPr lang="es-UY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PRODUCCIÓN Y COMERCIALIZACIÓN PARA LA AGRICULTURA FAMILIAR</a:t>
            </a:r>
            <a:endParaRPr lang="es-UY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20 Imagen" descr="fontag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643050"/>
            <a:ext cx="1207704" cy="12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0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7772400" cy="1470025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Britannic Bold" pitchFamily="34" charset="0"/>
              </a:rPr>
              <a:t>FONTAGRO </a:t>
            </a:r>
            <a:br>
              <a:rPr lang="es-ES" sz="2800" dirty="0" smtClean="0">
                <a:latin typeface="Britannic Bold" pitchFamily="34" charset="0"/>
              </a:rPr>
            </a:br>
            <a:r>
              <a:rPr lang="es-ES" sz="3200" dirty="0" smtClean="0">
                <a:latin typeface="Britannic Bold" pitchFamily="34" charset="0"/>
              </a:rPr>
              <a:t>CONVOCATORIA</a:t>
            </a:r>
            <a:r>
              <a:rPr lang="es-ES" sz="2800" dirty="0" smtClean="0">
                <a:latin typeface="Britannic Bold" pitchFamily="34" charset="0"/>
              </a:rPr>
              <a:t> 2013</a:t>
            </a:r>
            <a:br>
              <a:rPr lang="es-ES" sz="2800" dirty="0" smtClean="0">
                <a:latin typeface="Britannic Bold" pitchFamily="34" charset="0"/>
              </a:rPr>
            </a:br>
            <a:r>
              <a:rPr lang="es-ES" sz="2800" dirty="0" smtClean="0">
                <a:latin typeface="Britannic Bold" pitchFamily="34" charset="0"/>
              </a:rPr>
              <a:t/>
            </a:r>
            <a:br>
              <a:rPr lang="es-ES" sz="2800" dirty="0" smtClean="0">
                <a:latin typeface="Britannic Bold" pitchFamily="34" charset="0"/>
              </a:rPr>
            </a:br>
            <a:endParaRPr lang="es-ES" sz="2800" dirty="0">
              <a:latin typeface="Britannic Bold" pitchFamily="34" charset="0"/>
            </a:endParaRPr>
          </a:p>
        </p:txBody>
      </p:sp>
      <p:pic>
        <p:nvPicPr>
          <p:cNvPr id="4" name="3 Imagen" descr="procisur-logo-paises transpar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211471" cy="207759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00034" y="4214818"/>
            <a:ext cx="835824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Proyecto:  Encadenamientos productivos y circuitos cortos:  innovaciones en esquemas de producción y comercialización para la agricultura familiar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Contribuir a la difusión de los encadenamientos productivos y de los circuitos cortos como nuevos modelos de comercialización de la agricultura familiar en la región.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cap="none" dirty="0" smtClean="0"/>
              <a:t>Fin del proyecto</a:t>
            </a:r>
            <a:endParaRPr lang="es-ES" sz="4000" cap="none" dirty="0"/>
          </a:p>
        </p:txBody>
      </p:sp>
      <p:pic>
        <p:nvPicPr>
          <p:cNvPr id="4" name="3 Imagen" descr="logos tirilla 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584" y="6351256"/>
            <a:ext cx="3744416" cy="50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Integrantes del consorcio: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043246"/>
          </a:xfrm>
        </p:spPr>
        <p:txBody>
          <a:bodyPr/>
          <a:lstStyle/>
          <a:p>
            <a:pPr marL="625475" indent="-625475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PROCISUR</a:t>
            </a:r>
          </a:p>
          <a:p>
            <a:pPr marL="625475" indent="-625475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CEPAL</a:t>
            </a:r>
          </a:p>
          <a:p>
            <a:pPr marL="625475" indent="-625475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CIRAD/Universidad de Brasilia-Centro para el desarrollo sostenible</a:t>
            </a:r>
          </a:p>
          <a:p>
            <a:pPr marL="625475" indent="-625475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IICA Perú </a:t>
            </a:r>
          </a:p>
          <a:p>
            <a:endParaRPr lang="es-ES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 descr="logos tirilla 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584" y="6351256"/>
            <a:ext cx="3744416" cy="50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77000" y="2590800"/>
            <a:ext cx="2438400" cy="2455863"/>
            <a:chOff x="4080" y="1374"/>
            <a:chExt cx="1536" cy="1547"/>
          </a:xfrm>
        </p:grpSpPr>
        <p:pic>
          <p:nvPicPr>
            <p:cNvPr id="124931" name="Picture 3" descr="ameix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3" y="1680"/>
              <a:ext cx="651" cy="728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bg2"/>
              </a:outerShdw>
            </a:effectLst>
          </p:spPr>
        </p:pic>
        <p:pic>
          <p:nvPicPr>
            <p:cNvPr id="124932" name="Picture 4" descr="pesse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2253"/>
              <a:ext cx="565" cy="579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bg2"/>
              </a:outerShdw>
            </a:effectLst>
          </p:spPr>
        </p:pic>
        <p:pic>
          <p:nvPicPr>
            <p:cNvPr id="124933" name="Picture 5" descr="uv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8" y="2256"/>
              <a:ext cx="1008" cy="665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bg2"/>
              </a:outerShdw>
            </a:effectLst>
          </p:spPr>
        </p:pic>
        <p:pic>
          <p:nvPicPr>
            <p:cNvPr id="124934" name="Picture 6" descr="maç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6" y="1374"/>
              <a:ext cx="608" cy="880"/>
            </a:xfrm>
            <a:prstGeom prst="rect">
              <a:avLst/>
            </a:prstGeom>
            <a:noFill/>
            <a:effectLst/>
          </p:spPr>
        </p:pic>
      </p:grpSp>
      <p:pic>
        <p:nvPicPr>
          <p:cNvPr id="124935" name="Picture 7" descr="va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5300" y="5562600"/>
            <a:ext cx="1689100" cy="11049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24936" name="Picture 8" descr="gad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5013325"/>
            <a:ext cx="1165225" cy="14478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2276475"/>
            <a:ext cx="2743200" cy="2362200"/>
            <a:chOff x="144" y="1488"/>
            <a:chExt cx="1728" cy="1488"/>
          </a:xfrm>
        </p:grpSpPr>
        <p:pic>
          <p:nvPicPr>
            <p:cNvPr id="124938" name="Picture 10" descr="soja_plantacao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" y="2064"/>
              <a:ext cx="1056" cy="794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bg2"/>
              </a:outerShdw>
            </a:effectLst>
          </p:spPr>
        </p:pic>
        <p:pic>
          <p:nvPicPr>
            <p:cNvPr id="124939" name="Picture 11" descr="trigo_plantacao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" y="1488"/>
              <a:ext cx="1056" cy="703"/>
            </a:xfrm>
            <a:prstGeom prst="rect">
              <a:avLst/>
            </a:prstGeom>
            <a:noFill/>
          </p:spPr>
        </p:pic>
        <p:pic>
          <p:nvPicPr>
            <p:cNvPr id="124940" name="Picture 12" descr="milho_plantacao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99" y="2112"/>
              <a:ext cx="824" cy="864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bg2"/>
              </a:outerShdw>
            </a:effectLst>
          </p:spPr>
        </p:pic>
        <p:pic>
          <p:nvPicPr>
            <p:cNvPr id="124941" name="Picture 13" descr="soja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91" y="1584"/>
              <a:ext cx="481" cy="576"/>
            </a:xfrm>
            <a:prstGeom prst="rect">
              <a:avLst/>
            </a:prstGeom>
            <a:noFill/>
            <a:effectLst>
              <a:outerShdw dist="77251" dir="567739" algn="ctr" rotWithShape="0">
                <a:schemeClr val="bg2"/>
              </a:outerShdw>
            </a:effectLst>
          </p:spPr>
        </p:pic>
      </p:grp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539552" y="332656"/>
            <a:ext cx="8158163" cy="908050"/>
          </a:xfrm>
          <a:prstGeom prst="rect">
            <a:avLst/>
          </a:prstGeom>
          <a:solidFill>
            <a:srgbClr val="333399"/>
          </a:solidFill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sz="2000" b="1">
                <a:solidFill>
                  <a:schemeClr val="bg1"/>
                </a:solidFill>
                <a:latin typeface="Verdana" pitchFamily="34" charset="0"/>
              </a:rPr>
              <a:t>La Integración Tecnológica al Servicio de los Países de la Región</a:t>
            </a:r>
          </a:p>
        </p:txBody>
      </p:sp>
      <p:pic>
        <p:nvPicPr>
          <p:cNvPr id="124943" name="Picture 15" descr="Maparegional_azu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113" y="1628775"/>
            <a:ext cx="3354387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F6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3042" y="571480"/>
            <a:ext cx="7560958" cy="829896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Vinculación con socios externos</a:t>
            </a:r>
            <a:endParaRPr lang="es-MX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1" y="53122"/>
            <a:ext cx="1571636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616530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a. albin</a:t>
            </a:r>
            <a:endParaRPr lang="es-UY" dirty="0"/>
          </a:p>
        </p:txBody>
      </p:sp>
      <p:pic>
        <p:nvPicPr>
          <p:cNvPr id="55298" name="Picture 2" descr="Archivo:Mapamun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312" y="2543149"/>
            <a:ext cx="6359522" cy="280216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1265481" cy="3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AutoShape 5" descr="data:image/jpeg;base64,/9j/4AAQSkZJRgABAQAAAQABAAD/2wCEAAkGBxQTEhUTEBMWExEXFxUYGRcYFh0XHRoZHBUWGBoaGB4bHygsGCQlHR8eIjEtJTUrMy4yHB8zRDMsNyg5MCsBCgoKDg0OGxAQGywmICQ0NDQyLywvLyw4LDcuMCwtLjQtNCwvLDY3LSw3LCssLCwyLC8vLCwsLCwsLCwvNCwvLP/AABEIAEgAtQMBEQACEQEDEQH/xAAbAAEAAQUBAAAAAAAAAAAAAAAABQEDBAYHAv/EAD4QAAIBAgMGAwUFBAsBAAAAAAECAwARBBIhBQYTIjFBUWFxBxQjMkJSgYKRoWJysfEWJDM0U5KissHR4RX/xAAbAQEAAgMBAQAAAAAAAAAAAAAAAQQCAwUGB//EADcRAAIBAwIDBQcCBAcAAAAAAAABAgMEESExEkFRBWFxkaETIjKBscHRFPAVM1LhQmKissLi8f/aAAwDAQACEQMRAD8A0KtZ9EFAKAUAoBQCgFAKAUAoBQCgFAKAUAoBQFaEigFAKAUAoDO2NsebFScOBCx6k9FUfac/SKGivcU6EeKb/v4G14XZGycP/fMW2Kk7rADwx5Zh83qCKaHNncX1b+VDhXfv6/gmMLtTYBspgK+bIx/M3NPdKs6Hae/F6olG9n2zMYmfAzFO1434ig/tq2o9LrU8KexoXal5by4ayz4rHl+2c63r3QxGBYcUZoj8sq/KfI/ZPkevnUbHcs7+lcr3dH0NfoXihNDCVSEPiaXi8C9CHWprOZLTvRWhKnFvhTWSl6EKtTe0l5oXoSqsG8KS80VoSpRezKUI9pD+peaFCPaw/qXmhehKqQe0l5oUJUovZoGhJWhIoBQCgFAXcHhmkdY0tmY210A8ST2AGpPYA0MKk1CLk+RK7U2yBH7thCUwo+Y9Gmbu8nl4L2HnUFajb5l7WrrL/b3L7shKkuFaAzdkbWmw0glw7lHHh0I8GH1D1oaa9CnWjwzWUdx2NvThcfgXfE5EVRlmRjoDa+l+x6jvp4isk8rU8jXs61tXUYZfRr9+ZxjejY4w02WN+JAwzxSAg5kPiRpcG4PpWJ6q0uHWp5ksSWjRDOt7etDRe27rVaSxom86ZX7ZbKdbD/3U1OTi1LOu3iMHpvpo3ltPwxhHqNdf+fK3Sj2LtnbzhcRbg13vpwpY8+R5y21t37D1oU4WtaCcnB78ly97118igQi+na3T0pklWteEpe49VhYXNqK1fTf5nuO99QelvyJoy/Y+1pTjGcJbcOcaLDe/dg85Dr9/8b0KH6a4VRvhbXvNad+fXAKnrbw/iaD9JXcoz4XvnGOsm/TmUVT2BH8rUFK3rwXEqbWjWMc+HGcd56iBFgQelv1oy7YKrQcYThLRcOUtPiz5d5cNQdsrQkUAoBQCgMzBSZI5WHUhYx+K5P8ApUj76g0VFxTjH5+X/phVJvOn7sbryYSLFSzQR4kNh1MRFmBcgkoA3XQgm3hYa6VODzt3ewrzhGMnHD15fM5gKhHoitAbLuDiUGJ4E4Jw86lJFFySBzrYKCTqLaa8xpzOd2lB+y9pD4ovK+nM2jfdsLidmRy4IHJhpeGLqwsrG2UEjX6W8dRfrR4xoc+wVejduNXeaz+/VGt7j7uxYzjCVijIFK2NgS11Veh6tai1L3aF3Ut+FxWj+xPYHc3CSZSBKFsli0gUPxOGylWyG2XNl73OXpemCnPtGvDKeM+G2M5588ZMHDbpwGcoUneEph8jLykmQgFtV6Le5HaoW5tlf1fZp5inl5+Xz5njYW6sEuGSRyxkMzJyuNRmyiy5T111v2t3qVsTcX9WFVxWMYzqu4vruZEYQRnExkhQAuL5m92uuXLp876ki2UDW9MGH8RqKfLGG9unFzz3LxIvefdpcOWyCQqJylzY2jKRMhJAtc5qh6Fm1vZVfix8Ofnl5+hKvuthS0yxrKchZMyyBgpWB5yzcg62Eduxvqal4Kyvq6UW2tddurx1+ZTaG6ECsvD4lsrM9pA4UCPEsDmyDrw1v4HML1OBT7QqtPOO7THOPLPe/qRW+27ceD4XDYtxDKfmDWUZMgNhobG59RRrBa7PvJXHFxLbH3yavUHSFAKAUAoBQCgMmMfBf9+L/bLUGmX82Pg/+JI7obE97xKRsDwQQZWH0p3ufpv0v5030NN9c+wpOS35HYd6NqvhsC2IjQK6qioANIy1gLAj6AfvPha1Zt4R5e0oxrXCpyej378fk5JtBY8bIr4cCPEysRJDYhc1rmSM2ICnUkE3Ha9YHpKbnawcamsVs/s+/py8CJ2ps98PI0Uos69bVJbo1o1YKcdiT3FiLbQwwW5IkDWFgSFBcjXxAI/6pzRX7Rko2089PqbzvNtWKTZmJSLCnDKs0YtZQGNwoICnXlUC40NtCaZyjj2lGcbuDlPiyn1/fM0bdzZjyRzSJO0PCCHRWOZi1kBKnl5ranpeoOvd1ownGEo5znpp13NgO6cxRguNZ44UbJZHyjK0udTc/DAeEgE6E5fGiXQo/rqeVmksy31Xdjx0l9RhN3MbJyx4tyAxQi7cqceeJm+bp8ItbzAossTu7aGrprr88Ra+uCP2Ru7K+ESdMQyLdiFyNYFGcizA2zXS9u170Wuxur3dOFZwcE+/K54/JkNu9iTEZxinLNJHcWbUye7knNe2a7rp1OUntTD3MFd0eLg9msYfTlxfh+ZGbdwE+GHBadmQyvFlBOX4Qiyta+osy28LU2LNvVpVvfUMNLPnnP0Jl90sRDn4mLaJJGKk2b4hzRrGSAejFjqemU1OGVP19KeOGnlr03z5YCbqYhARLjDFHJGmtmYMHeMZTlb/ABZSD9571DTQd9Sk8xp5aflhP7L7EdiN152DmSbMI3wym9zriFiJIufpLID46dKcjfG9pRxwx3Uv9OfrhmtYuHI7pe+VmW/jYkXojo05ccVLqWqkzFAKAUAoBQEjsQqzNC5CrKuQMdAHuChJ7DMAD61DK1zlJVI/4dflzJPdDacuCxgVy8QLZJlEYdrC91ykHW/hTODRfUoXFvlYfNa4Opb97SgfA4yFSxeEIDdT8zNpYkc2oNyOlZN5TR52wpTjcU58mcg2FtCGJZTJGxmIHCkVivDbXm0PpWOh6e5o1Kjjwv3ea6nvetIBKDh5mmuoLsxzc1h3PX+XpUmNi6vA1UjjotjZPZ9smeOGXHxRcSQAxwKepZtC6ixvbTrYfNrpRZ3RR7Sr0pzjbylhbv8ABke1feEyph8PlCPlEsqi/KSCEQ3ANwLkgjuKlvJh2Pa8MpVd1svuzUNiQYiRGTDrcNJADqAQ5e0fU/a+6sWdK4lRjJSqPk/LmT8mP2jKJSqRhcuV1QIosVYk2B8ZTIT9o37U1KKp2ceHLfdnPX/rjwMrE4nasZ4nDjQZVvkyAcsobmCt1Z3zG+pzE9KZZhGFjNcOW/HPTw5JYXTBh7Ow+0ohHDGiAB+UMyWupeU3u1rakE+DAdxTU2VZWdRyqSb9eeF0+a8zHfb2OW5Kov8AWLZco5ZhkIAF9MuUAdvWmTYrW2emX8Ppr9c6l/GrtCZGjmhjdlkCmRghkEiLApGctoSAl7ddaYyYQdpTkpRk1lbLOMPPLHLXHQvYnaW00eTiIjmIRghlVwOIyiIrqQbOAVIvY0bZhCjZSiuFtZz3bb5+W/cejPtOJsjpETzABuG4BWJJCRzWuBCG8mU96NvYcFlNZTfqubXT/NjwLbT7SRHLhFRB8QMyDMYwIwWBbnZTDcW7gnvTVGSjZykkm8vbfTOvTZ8Wpre8pl94Y4iJIpSEYrGoVeZA4Nl0uQQT50R0LRQ9kvZttd/doRlSWRQCgFAKAUBcw7KGUuudARdb5bjwv2oYzTcWovDN8wO8MeLDQo//AM/ENZUlBzCQBQoSaUjODpoQba9PF6HEqWkrfE5L2kea6d6WxUwbXwYlDpJiFkAHEDvLY6kNGytdT389L01HFYXDi01FrlhLz0I3BxY2ZsuIwLYq/UvDw5PUSgKSf3i1RhlibtqSzTq8Pg8ry19MGxbueytmkMmM+HDclYQ2ZyL6B2Gg0t06+VZKL5lK57aShw0tXzf4No3w3zg2fFwYArThcqRr8qC2he3QDw6n9alvGhz7Ls+pdT45/DzfXwOF4zFPK7SSsXkclmY9STWJ6+EIwioxWEic3S3nOC4lkzlynhoATci4NjY6HtRPBTvbL9TjXGMkng990iKmKAgkfEu4Ic3hB0toCiMpH7flTLK0uzJTTUpeHdv936FyXfiFm1wzlHHxfiakqF4eQ5eWxGvW9QYrsyol8ayttOu+Tw2/KPYTQFksy2VwpCvzOFNu7hD+G1ST/C5R1jL9rb0yYOF3khuzYiB3f3kYhcrhQLZeVhbm0Fqg3TsqiSVOSS4eF6Eh/T6+fND/AGpV5AGsOIBCCy3BtfI3+fyqU2aX2U9MS20Xhr+V5Hht90AdEww4bWAzNdgE549bdpeY+WmlCV2ZLRuev50fpoJt84SWyYTJoclnA5nSSORpLKM5KuQD10W96gLs6phZnnr8mmkvIYnfWOaNkxELtmVAxV1GbJK7rmupvoVv4lfO1HqsMR7NnTkpU5LT0ykn98EJvTtwYyRZTGI3ClTboQHYofUKQD6dulSXLO2dvFwzlf2WSGoXBQCgFAKAUAoBQE9sPfHGYWwhmbhj6H519AD8v4bU22KVfs+3rayjr1Whsae1vFgWMcJbxsR+l6niZRfYdHOkmRG1/aHjpxl43CU9REMhP4uv5EVDbZZo9lW1N5xnx1NVZiTc6k96HRSxohQkUAoBQCgFAKAUAoBQCgFAKAUAoBQCgKUIFAKAUAoBQCgFAKAUAoBQCgFAKAUAoBQFaEig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5303" name="AutoShape 7" descr="data:image/jpeg;base64,/9j/4AAQSkZJRgABAQAAAQABAAD/2wCEAAkGBxQTEhUTEBMWExEXFxUYGRcYFh0XHRoZHBUWGBoaGB4bHygsGCQlHR8eIjEtJTUrMy4yHB8zRDMsNyg5MCsBCgoKDg0OGxAQGywmICQ0NDQyLywvLyw4LDcuMCwtLjQtNCwvLDY3LSw3LCssLCwyLC8vLCwsLCwsLCwvNCwvLP/AABEIAEgAtQMBEQACEQEDEQH/xAAbAAEAAQUBAAAAAAAAAAAAAAAABQEDBAYHAv/EAD4QAAIBAgMGAwUFBAsBAAAAAAECAwARBBIhBQYTIjFBUWFxBxQjMkJSgYKRoWJysfEWJDM0U5KissHR4RX/xAAbAQEAAgMBAQAAAAAAAAAAAAAAAQQCAwUGB//EADcRAAIBAwIDBQcCBAcAAAAAAAABAgMEESExEkFRBWFxkaETIjKBscHRFPAVM1LhQmKissLi8f/aAAwDAQACEQMRAD8A0KtZ9EFAKAUAoBQCgFAKAUAoBQCgFAKAUAoBQFaEigFAKAUAoDO2NsebFScOBCx6k9FUfac/SKGivcU6EeKb/v4G14XZGycP/fMW2Kk7rADwx5Zh83qCKaHNncX1b+VDhXfv6/gmMLtTYBspgK+bIx/M3NPdKs6Hae/F6olG9n2zMYmfAzFO1434ig/tq2o9LrU8KexoXal5by4ayz4rHl+2c63r3QxGBYcUZoj8sq/KfI/ZPkevnUbHcs7+lcr3dH0NfoXihNDCVSEPiaXi8C9CHWprOZLTvRWhKnFvhTWSl6EKtTe0l5oXoSqsG8KS80VoSpRezKUI9pD+peaFCPaw/qXmhehKqQe0l5oUJUovZoGhJWhIoBQCgFAXcHhmkdY0tmY210A8ST2AGpPYA0MKk1CLk+RK7U2yBH7thCUwo+Y9Gmbu8nl4L2HnUFajb5l7WrrL/b3L7shKkuFaAzdkbWmw0glw7lHHh0I8GH1D1oaa9CnWjwzWUdx2NvThcfgXfE5EVRlmRjoDa+l+x6jvp4isk8rU8jXs61tXUYZfRr9+ZxjejY4w02WN+JAwzxSAg5kPiRpcG4PpWJ6q0uHWp5ksSWjRDOt7etDRe27rVaSxom86ZX7ZbKdbD/3U1OTi1LOu3iMHpvpo3ltPwxhHqNdf+fK3Sj2LtnbzhcRbg13vpwpY8+R5y21t37D1oU4WtaCcnB78ly97118igQi+na3T0pklWteEpe49VhYXNqK1fTf5nuO99QelvyJoy/Y+1pTjGcJbcOcaLDe/dg85Dr9/8b0KH6a4VRvhbXvNad+fXAKnrbw/iaD9JXcoz4XvnGOsm/TmUVT2BH8rUFK3rwXEqbWjWMc+HGcd56iBFgQelv1oy7YKrQcYThLRcOUtPiz5d5cNQdsrQkUAoBQCgMzBSZI5WHUhYx+K5P8ApUj76g0VFxTjH5+X/phVJvOn7sbryYSLFSzQR4kNh1MRFmBcgkoA3XQgm3hYa6VODzt3ewrzhGMnHD15fM5gKhHoitAbLuDiUGJ4E4Jw86lJFFySBzrYKCTqLaa8xpzOd2lB+y9pD4ovK+nM2jfdsLidmRy4IHJhpeGLqwsrG2UEjX6W8dRfrR4xoc+wVejduNXeaz+/VGt7j7uxYzjCVijIFK2NgS11Veh6tai1L3aF3Ut+FxWj+xPYHc3CSZSBKFsli0gUPxOGylWyG2XNl73OXpemCnPtGvDKeM+G2M5588ZMHDbpwGcoUneEph8jLykmQgFtV6Le5HaoW5tlf1fZp5inl5+Xz5njYW6sEuGSRyxkMzJyuNRmyiy5T111v2t3qVsTcX9WFVxWMYzqu4vruZEYQRnExkhQAuL5m92uuXLp876ki2UDW9MGH8RqKfLGG9unFzz3LxIvefdpcOWyCQqJylzY2jKRMhJAtc5qh6Fm1vZVfix8Ofnl5+hKvuthS0yxrKchZMyyBgpWB5yzcg62Eduxvqal4Kyvq6UW2tddurx1+ZTaG6ECsvD4lsrM9pA4UCPEsDmyDrw1v4HML1OBT7QqtPOO7THOPLPe/qRW+27ceD4XDYtxDKfmDWUZMgNhobG59RRrBa7PvJXHFxLbH3yavUHSFAKAUAoBQCgMmMfBf9+L/bLUGmX82Pg/+JI7obE97xKRsDwQQZWH0p3ufpv0v5030NN9c+wpOS35HYd6NqvhsC2IjQK6qioANIy1gLAj6AfvPha1Zt4R5e0oxrXCpyej378fk5JtBY8bIr4cCPEysRJDYhc1rmSM2ICnUkE3Ha9YHpKbnawcamsVs/s+/py8CJ2ps98PI0Uos69bVJbo1o1YKcdiT3FiLbQwwW5IkDWFgSFBcjXxAI/6pzRX7Rko2089PqbzvNtWKTZmJSLCnDKs0YtZQGNwoICnXlUC40NtCaZyjj2lGcbuDlPiyn1/fM0bdzZjyRzSJO0PCCHRWOZi1kBKnl5ranpeoOvd1ownGEo5znpp13NgO6cxRguNZ44UbJZHyjK0udTc/DAeEgE6E5fGiXQo/rqeVmksy31Xdjx0l9RhN3MbJyx4tyAxQi7cqceeJm+bp8ItbzAossTu7aGrprr88Ra+uCP2Ru7K+ESdMQyLdiFyNYFGcizA2zXS9u170Wuxur3dOFZwcE+/K54/JkNu9iTEZxinLNJHcWbUye7knNe2a7rp1OUntTD3MFd0eLg9msYfTlxfh+ZGbdwE+GHBadmQyvFlBOX4Qiyta+osy28LU2LNvVpVvfUMNLPnnP0Jl90sRDn4mLaJJGKk2b4hzRrGSAejFjqemU1OGVP19KeOGnlr03z5YCbqYhARLjDFHJGmtmYMHeMZTlb/ABZSD9571DTQd9Sk8xp5aflhP7L7EdiN152DmSbMI3wym9zriFiJIufpLID46dKcjfG9pRxwx3Uv9OfrhmtYuHI7pe+VmW/jYkXojo05ccVLqWqkzFAKAUAoBQEjsQqzNC5CrKuQMdAHuChJ7DMAD61DK1zlJVI/4dflzJPdDacuCxgVy8QLZJlEYdrC91ykHW/hTODRfUoXFvlYfNa4Opb97SgfA4yFSxeEIDdT8zNpYkc2oNyOlZN5TR52wpTjcU58mcg2FtCGJZTJGxmIHCkVivDbXm0PpWOh6e5o1Kjjwv3ea6nvetIBKDh5mmuoLsxzc1h3PX+XpUmNi6vA1UjjotjZPZ9smeOGXHxRcSQAxwKepZtC6ixvbTrYfNrpRZ3RR7Sr0pzjbylhbv8ABke1feEyph8PlCPlEsqi/KSCEQ3ANwLkgjuKlvJh2Pa8MpVd1svuzUNiQYiRGTDrcNJADqAQ5e0fU/a+6sWdK4lRjJSqPk/LmT8mP2jKJSqRhcuV1QIosVYk2B8ZTIT9o37U1KKp2ceHLfdnPX/rjwMrE4nasZ4nDjQZVvkyAcsobmCt1Z3zG+pzE9KZZhGFjNcOW/HPTw5JYXTBh7Ow+0ohHDGiAB+UMyWupeU3u1rakE+DAdxTU2VZWdRyqSb9eeF0+a8zHfb2OW5Kov8AWLZco5ZhkIAF9MuUAdvWmTYrW2emX8Ppr9c6l/GrtCZGjmhjdlkCmRghkEiLApGctoSAl7ddaYyYQdpTkpRk1lbLOMPPLHLXHQvYnaW00eTiIjmIRghlVwOIyiIrqQbOAVIvY0bZhCjZSiuFtZz3bb5+W/cejPtOJsjpETzABuG4BWJJCRzWuBCG8mU96NvYcFlNZTfqubXT/NjwLbT7SRHLhFRB8QMyDMYwIwWBbnZTDcW7gnvTVGSjZykkm8vbfTOvTZ8Wpre8pl94Y4iJIpSEYrGoVeZA4Nl0uQQT50R0LRQ9kvZttd/doRlSWRQCgFAKAUBcw7KGUuudARdb5bjwv2oYzTcWovDN8wO8MeLDQo//AM/ENZUlBzCQBQoSaUjODpoQba9PF6HEqWkrfE5L2kea6d6WxUwbXwYlDpJiFkAHEDvLY6kNGytdT389L01HFYXDi01FrlhLz0I3BxY2ZsuIwLYq/UvDw5PUSgKSf3i1RhlibtqSzTq8Pg8ry19MGxbueytmkMmM+HDclYQ2ZyL6B2Gg0t06+VZKL5lK57aShw0tXzf4No3w3zg2fFwYArThcqRr8qC2he3QDw6n9alvGhz7Ls+pdT45/DzfXwOF4zFPK7SSsXkclmY9STWJ6+EIwioxWEic3S3nOC4lkzlynhoATci4NjY6HtRPBTvbL9TjXGMkng990iKmKAgkfEu4Ic3hB0toCiMpH7flTLK0uzJTTUpeHdv936FyXfiFm1wzlHHxfiakqF4eQ5eWxGvW9QYrsyol8ayttOu+Tw2/KPYTQFksy2VwpCvzOFNu7hD+G1ST/C5R1jL9rb0yYOF3khuzYiB3f3kYhcrhQLZeVhbm0Fqg3TsqiSVOSS4eF6Eh/T6+fND/AGpV5AGsOIBCCy3BtfI3+fyqU2aX2U9MS20Xhr+V5Hht90AdEww4bWAzNdgE549bdpeY+WmlCV2ZLRuev50fpoJt84SWyYTJoclnA5nSSORpLKM5KuQD10W96gLs6phZnnr8mmkvIYnfWOaNkxELtmVAxV1GbJK7rmupvoVv4lfO1HqsMR7NnTkpU5LT0ykn98EJvTtwYyRZTGI3ClTboQHYofUKQD6dulSXLO2dvFwzlf2WSGoXBQCgFAKAUAoBQE9sPfHGYWwhmbhj6H519AD8v4bU22KVfs+3rayjr1Whsae1vFgWMcJbxsR+l6niZRfYdHOkmRG1/aHjpxl43CU9REMhP4uv5EVDbZZo9lW1N5xnx1NVZiTc6k96HRSxohQkUAoBQCgFAKAUAoBQCgFAKAUAoBQCgKUIFAKAUAoBQCgFAKAUAoBQCgFAKAUAoBQFaEigFAKAUB//2Q=="/>
          <p:cNvSpPr>
            <a:spLocks noChangeAspect="1" noChangeArrowheads="1"/>
          </p:cNvSpPr>
          <p:nvPr/>
        </p:nvSpPr>
        <p:spPr bwMode="auto">
          <a:xfrm>
            <a:off x="155575" y="-411163"/>
            <a:ext cx="2162175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2" name="11 Imagen" descr="Logo Foro Rural Mundi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420888"/>
            <a:ext cx="1749205" cy="500340"/>
          </a:xfrm>
          <a:prstGeom prst="rect">
            <a:avLst/>
          </a:prstGeom>
        </p:spPr>
      </p:pic>
      <p:pic>
        <p:nvPicPr>
          <p:cNvPr id="13" name="12 Imagen" descr="logo_coprofam_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1421" y="3630622"/>
            <a:ext cx="724475" cy="869370"/>
          </a:xfrm>
          <a:prstGeom prst="rect">
            <a:avLst/>
          </a:prstGeom>
        </p:spPr>
      </p:pic>
      <p:pic>
        <p:nvPicPr>
          <p:cNvPr id="14" name="13 Imagen" descr="=fa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2456176"/>
            <a:ext cx="1464315" cy="717611"/>
          </a:xfrm>
          <a:prstGeom prst="rect">
            <a:avLst/>
          </a:prstGeom>
        </p:spPr>
      </p:pic>
      <p:pic>
        <p:nvPicPr>
          <p:cNvPr id="15" name="14 Imagen" descr="CEPAL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4293096"/>
            <a:ext cx="660648" cy="810394"/>
          </a:xfrm>
          <a:prstGeom prst="rect">
            <a:avLst/>
          </a:prstGeom>
        </p:spPr>
      </p:pic>
      <p:pic>
        <p:nvPicPr>
          <p:cNvPr id="16" name="15 Imagen" descr="FID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5085184"/>
            <a:ext cx="928694" cy="668660"/>
          </a:xfrm>
          <a:prstGeom prst="rect">
            <a:avLst/>
          </a:prstGeom>
        </p:spPr>
      </p:pic>
      <p:pic>
        <p:nvPicPr>
          <p:cNvPr id="17" name="16 Imagen" descr="logo_cirad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3212976"/>
            <a:ext cx="1009840" cy="282755"/>
          </a:xfrm>
          <a:prstGeom prst="rect">
            <a:avLst/>
          </a:prstGeom>
        </p:spPr>
      </p:pic>
      <p:pic>
        <p:nvPicPr>
          <p:cNvPr id="19" name="18 Imagen" descr="agropoli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1920" y="2852936"/>
            <a:ext cx="1085106" cy="314681"/>
          </a:xfrm>
          <a:prstGeom prst="rect">
            <a:avLst/>
          </a:prstGeom>
        </p:spPr>
      </p:pic>
      <p:pic>
        <p:nvPicPr>
          <p:cNvPr id="20" name="19 Imagen" descr="Año-Internacional-de-la-Agricultura-Familiar-300x26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285728"/>
            <a:ext cx="1347842" cy="11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0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Bandera de Argenti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596" y="3500438"/>
            <a:ext cx="1117600" cy="712788"/>
          </a:xfrm>
          <a:noFill/>
          <a:ln/>
        </p:spPr>
      </p:pic>
      <p:pic>
        <p:nvPicPr>
          <p:cNvPr id="4100" name="Picture 4" descr="bandera de Boliv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26208" y="3519488"/>
            <a:ext cx="1117600" cy="693738"/>
          </a:xfrm>
          <a:noFill/>
          <a:ln/>
        </p:spPr>
      </p:pic>
      <p:pic>
        <p:nvPicPr>
          <p:cNvPr id="4101" name="Picture 5" descr="bandera de Bras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28926" y="3498846"/>
            <a:ext cx="1259095" cy="714380"/>
          </a:xfrm>
          <a:noFill/>
          <a:ln/>
        </p:spPr>
      </p:pic>
      <p:pic>
        <p:nvPicPr>
          <p:cNvPr id="4105" name="Picture 9" descr="Bandera de Chi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429124" y="3495676"/>
            <a:ext cx="1082675" cy="717550"/>
          </a:xfrm>
          <a:noFill/>
          <a:ln/>
        </p:spPr>
      </p:pic>
      <p:pic>
        <p:nvPicPr>
          <p:cNvPr id="4106" name="Picture 10" descr="bandera de Paragua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532189"/>
            <a:ext cx="1123950" cy="681037"/>
          </a:xfrm>
          <a:prstGeom prst="rect">
            <a:avLst/>
          </a:prstGeom>
          <a:noFill/>
        </p:spPr>
      </p:pic>
      <p:pic>
        <p:nvPicPr>
          <p:cNvPr id="4107" name="Picture 11" descr="Bandera de Urugu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3494089"/>
            <a:ext cx="1079500" cy="719137"/>
          </a:xfrm>
          <a:prstGeom prst="rect">
            <a:avLst/>
          </a:prstGeom>
          <a:noFill/>
        </p:spPr>
      </p:pic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3000364" y="0"/>
          <a:ext cx="2664296" cy="1229675"/>
        </p:xfrm>
        <a:graphic>
          <a:graphicData uri="http://schemas.openxmlformats.org/presentationml/2006/ole">
            <p:oleObj spid="_x0000_s22530" name="Imagen" r:id="rId10" imgW="5394240" imgH="2494800" progId="Word.Picture.8">
              <p:embed/>
            </p:oleObj>
          </a:graphicData>
        </a:graphic>
      </p:graphicFrame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2060848"/>
            <a:ext cx="79274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714480" y="4572008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“Contribuir, a través de la cooperación, a la construcción de un sistema regional de innovación, focalizado en la generación de tecnologías apropiadas y conocimientos de frontera para atender las demandas del SAA en los países integrantes del PROCISUR. “</a:t>
            </a:r>
            <a:endParaRPr lang="es-MX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10 Imagen" descr="Año-Internacional-de-la-Agricultura-Familiar-300x26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34" y="500042"/>
            <a:ext cx="1347842" cy="119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3571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UY" sz="4000" b="1" dirty="0" smtClean="0">
                <a:latin typeface="Calibri" pitchFamily="34" charset="0"/>
              </a:rPr>
              <a:t>Plataformas regionales </a:t>
            </a:r>
            <a:r>
              <a:rPr lang="es-UY" sz="5300" b="1" dirty="0" smtClean="0">
                <a:latin typeface="Calibri" pitchFamily="34" charset="0"/>
              </a:rPr>
              <a:t/>
            </a:r>
            <a:br>
              <a:rPr lang="es-UY" sz="5300" b="1" dirty="0" smtClean="0">
                <a:latin typeface="Calibri" pitchFamily="34" charset="0"/>
              </a:rPr>
            </a:br>
            <a:r>
              <a:rPr lang="es-UY" sz="2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Período 2011-2014</a:t>
            </a:r>
            <a:r>
              <a:rPr lang="es-UY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s-UY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endParaRPr lang="es-ES" b="1" dirty="0">
              <a:latin typeface="Calibri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857224" y="1285860"/>
          <a:ext cx="75608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Hexágono"/>
          <p:cNvSpPr/>
          <p:nvPr/>
        </p:nvSpPr>
        <p:spPr>
          <a:xfrm>
            <a:off x="3923928" y="3284984"/>
            <a:ext cx="1512168" cy="1224136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400" b="1" dirty="0" smtClean="0">
                <a:latin typeface="Calibri" pitchFamily="34" charset="0"/>
              </a:rPr>
              <a:t>PMP</a:t>
            </a:r>
          </a:p>
          <a:p>
            <a:pPr algn="ctr"/>
            <a:r>
              <a:rPr lang="es-UY" sz="1200" b="1" dirty="0" smtClean="0">
                <a:latin typeface="Calibri" pitchFamily="34" charset="0"/>
              </a:rPr>
              <a:t>L.Estratégicas</a:t>
            </a:r>
            <a:endParaRPr lang="es-ES" sz="1200" dirty="0"/>
          </a:p>
        </p:txBody>
      </p:sp>
      <p:pic>
        <p:nvPicPr>
          <p:cNvPr id="5" name="4 Imagen" descr="Año-Internacional-de-la-Agricultura-Familiar-300x2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47842" cy="1199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F6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857224" y="3143248"/>
            <a:ext cx="8051807" cy="30718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32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DESAFIOS REGIONALES</a:t>
            </a:r>
            <a:endParaRPr lang="es-UY" sz="32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s-UY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UY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Contribuir </a:t>
            </a:r>
            <a:r>
              <a:rPr lang="es-UY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 desarrollo de los productores familiares, que ocupan la mayor población rural de los países del Cono Sur;</a:t>
            </a:r>
          </a:p>
          <a:p>
            <a:endParaRPr lang="es-UY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UY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Consolidar </a:t>
            </a:r>
            <a:r>
              <a:rPr lang="es-UY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seguridad/soberanía alimentaria, garantizar el acceso a los recursos naturales y combatir la pobreza urbana y rural.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Contribución de la </a:t>
            </a:r>
            <a:r>
              <a:rPr lang="es-MX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plataforma de AF</a:t>
            </a:r>
            <a:r>
              <a:rPr lang="es-MX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MX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 </a:t>
            </a:r>
            <a:r>
              <a:rPr lang="es-MX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PMP de PROCISUR</a:t>
            </a:r>
            <a:endParaRPr lang="es-MX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85728"/>
            <a:ext cx="2093942" cy="104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32240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dirty="0"/>
          </a:p>
        </p:txBody>
      </p:sp>
      <p:pic>
        <p:nvPicPr>
          <p:cNvPr id="6" name="5 Imagen" descr="Año-Internacional-de-la-Agricultura-Familiar-300x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1347842" cy="1199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74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3334494" cy="41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2071678"/>
            <a:ext cx="58751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Se crea en 2004</a:t>
            </a:r>
          </a:p>
          <a:p>
            <a:endParaRPr lang="es-E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Se adelanta y acompaña procesos regionales</a:t>
            </a:r>
          </a:p>
          <a:p>
            <a:endParaRPr lang="es-E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400" b="1" dirty="0" err="1" smtClean="0">
                <a:latin typeface="Calibri" pitchFamily="34" charset="0"/>
                <a:cs typeface="Calibri" pitchFamily="34" charset="0"/>
              </a:rPr>
              <a:t>Visibilización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 de la AF</a:t>
            </a:r>
            <a:endParaRPr lang="es-UY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0"/>
            <a:ext cx="24511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Año-Internacional-de-la-Agricultura-Familiar-300x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04"/>
            <a:ext cx="1347842" cy="119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1928794" y="714356"/>
            <a:ext cx="342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Eurostar"/>
              </a:rPr>
              <a:t>AGRICULTURA FAMILIAR</a:t>
            </a:r>
            <a:endParaRPr lang="es-ES" sz="2000" b="1" dirty="0">
              <a:latin typeface="Eurostar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142844" y="2143116"/>
            <a:ext cx="8572560" cy="1631216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“La agricultura familiar es un tipo de producción donde la unidad doméstica </a:t>
            </a: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 la unidad productiva están físicamente integradas, la agricultura es la principal </a:t>
            </a: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ocupación y fuente de ingresos del grupo familiar, la familia aporta la fracción </a:t>
            </a: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predominante de la fuerza de trabajo utilizada en la explotación y la producción </a:t>
            </a: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 dirige al autoconsumo y mercado conjuntamente”.</a:t>
            </a:r>
          </a:p>
        </p:txBody>
      </p:sp>
      <p:pic>
        <p:nvPicPr>
          <p:cNvPr id="18438" name="8 Imagen" descr="logo-procisu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0"/>
            <a:ext cx="12858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15 Imagen" descr="1958_ER_y_Agua_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643438"/>
            <a:ext cx="15716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16 Imagen" descr="1959_Cebolleros_de_los_vall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643438"/>
            <a:ext cx="15954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17 Imagen" descr="DSC_002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643438"/>
            <a:ext cx="175736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18 Imagen" descr="niños lavallej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4643438"/>
            <a:ext cx="8588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19 Imagen" descr="1959_Hilandera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4643438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20 Imagen" descr="DSC_103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75" y="4643438"/>
            <a:ext cx="1071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Elipse"/>
          <p:cNvSpPr/>
          <p:nvPr/>
        </p:nvSpPr>
        <p:spPr>
          <a:xfrm>
            <a:off x="5500694" y="642918"/>
            <a:ext cx="1143000" cy="10715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500813" y="785813"/>
            <a:ext cx="1214437" cy="1143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6286500" y="214313"/>
            <a:ext cx="1071563" cy="12144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rot="5400000">
            <a:off x="6072981" y="1713707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929330"/>
            <a:ext cx="5340966" cy="7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19 Imagen" descr="Año-Internacional-de-la-Agricultura-Familiar-300x26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357166"/>
            <a:ext cx="1347842" cy="1199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B6F6F">
                <a:alpha val="75000"/>
              </a:srgbClr>
            </a:gs>
            <a:gs pos="100000">
              <a:schemeClr val="bg2">
                <a:tint val="92000"/>
                <a:shade val="66000"/>
                <a:satMod val="110000"/>
                <a:lumMod val="80000"/>
                <a:alpha val="75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60" y="214290"/>
            <a:ext cx="8153400" cy="990600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general</a:t>
            </a:r>
            <a:endParaRPr lang="es-MX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492" y="2323652"/>
            <a:ext cx="7416940" cy="3508977"/>
          </a:xfrm>
        </p:spPr>
        <p:txBody>
          <a:bodyPr/>
          <a:lstStyle/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Generar, adaptar, validar y transferir capacidades tecnológicas e institucionales, entre los países participantes, para la inclusión y el desarrollo sustentable de la AF.</a:t>
            </a:r>
            <a:endParaRPr lang="es-UY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372" y="0"/>
            <a:ext cx="1879628" cy="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Año-Internacional-de-la-Agricultura-Familiar-300x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1347842" cy="11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3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F6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214290"/>
            <a:ext cx="7024744" cy="11430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Objetivos específicos</a:t>
            </a:r>
            <a:endParaRPr lang="es-MX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1928802"/>
            <a:ext cx="7848872" cy="4608512"/>
          </a:xfrm>
          <a:ln>
            <a:solidFill>
              <a:srgbClr val="0B6F6F"/>
            </a:solidFill>
          </a:ln>
        </p:spPr>
        <p:txBody>
          <a:bodyPr>
            <a:normAutofit/>
          </a:bodyPr>
          <a:lstStyle/>
          <a:p>
            <a:pPr marL="525780" indent="-457200">
              <a:buClr>
                <a:srgbClr val="FFFF00"/>
              </a:buClr>
              <a:buSzPct val="74000"/>
              <a:buFont typeface="Wingdings" pitchFamily="2" charset="2"/>
              <a:buChar char="q"/>
            </a:pPr>
            <a:r>
              <a:rPr lang="es-E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Establecimiento de redes público-privadas, para el desarrollo de nuevas metodologías de </a:t>
            </a:r>
            <a:r>
              <a:rPr lang="es-ES" sz="2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I+d</a:t>
            </a:r>
            <a:r>
              <a:rPr lang="es-E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para la AF. </a:t>
            </a:r>
            <a:endParaRPr lang="es-UY" sz="2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25780" indent="-457200">
              <a:buClr>
                <a:srgbClr val="FFFF00"/>
              </a:buClr>
              <a:buSzPct val="74000"/>
              <a:buFont typeface="Wingdings" pitchFamily="2" charset="2"/>
              <a:buChar char="q"/>
            </a:pPr>
            <a:r>
              <a:rPr lang="es-E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Facilitar la identificación y desarrollo de tecnologías apropiadas y alianzas estratégicas para su apropiación por parte de la AF</a:t>
            </a:r>
          </a:p>
          <a:p>
            <a:pPr marL="525780" indent="-457200">
              <a:buClr>
                <a:srgbClr val="FFFF00"/>
              </a:buClr>
              <a:buSzPct val="74000"/>
              <a:buFont typeface="Wingdings" pitchFamily="2" charset="2"/>
              <a:buChar char="q"/>
            </a:pPr>
            <a:r>
              <a:rPr lang="es-E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Generar, entre los países integrantes y en cada uno de ellos, un ámbito permanente de discusión para la formulación de estrategias de inclusión y promoción hacia un desarrollo sustentable de la AF. </a:t>
            </a:r>
            <a:endParaRPr lang="es-UY" sz="2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25780" indent="-457200">
              <a:buFont typeface="+mj-lt"/>
              <a:buAutoNum type="alphaLcParenR"/>
            </a:pPr>
            <a:endParaRPr lang="es-MX" sz="2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25780" indent="-457200">
              <a:buFont typeface="+mj-lt"/>
              <a:buAutoNum type="alphaLcParenR"/>
            </a:pPr>
            <a:endParaRPr lang="es-MX" dirty="0" smtClean="0"/>
          </a:p>
          <a:p>
            <a:pPr marL="525780" indent="-457200">
              <a:buFont typeface="+mj-lt"/>
              <a:buAutoNum type="alphaLcParenR"/>
            </a:pP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330" y="0"/>
            <a:ext cx="1495670" cy="74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Año-Internacional-de-la-Agricultura-Familiar-300x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1347842" cy="11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7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1064</TotalTime>
  <Words>554</Words>
  <Application>Microsoft Office PowerPoint</Application>
  <PresentationFormat>Presentación en pantalla (4:3)</PresentationFormat>
  <Paragraphs>92</Paragraphs>
  <Slides>20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Intermedio</vt:lpstr>
      <vt:lpstr>Imagen</vt:lpstr>
      <vt:lpstr>Acrobat Document</vt:lpstr>
      <vt:lpstr>Diapositiva 1</vt:lpstr>
      <vt:lpstr>Diapositiva 2</vt:lpstr>
      <vt:lpstr>Diapositiva 3</vt:lpstr>
      <vt:lpstr>Plataformas regionales  Período 2011-2014 </vt:lpstr>
      <vt:lpstr>Contribución de la plataforma de AF  al PMP de PROCISUR</vt:lpstr>
      <vt:lpstr>Diapositiva 6</vt:lpstr>
      <vt:lpstr>Diapositiva 7</vt:lpstr>
      <vt:lpstr>Objetivo general</vt:lpstr>
      <vt:lpstr>Objetivos específicos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Nuevo Proyecto de investigación aprobado</vt:lpstr>
      <vt:lpstr>FONTAGRO  CONVOCATORIA 2013  </vt:lpstr>
      <vt:lpstr>Fin del proyecto</vt:lpstr>
      <vt:lpstr>Integrantes del consorcio:</vt:lpstr>
      <vt:lpstr>Vinculación con socios externos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Regional Agricultura Familiar</dc:title>
  <dc:creator>PROCISUR</dc:creator>
  <cp:lastModifiedBy>Emilio Ruz</cp:lastModifiedBy>
  <cp:revision>108</cp:revision>
  <dcterms:created xsi:type="dcterms:W3CDTF">2013-05-31T23:10:01Z</dcterms:created>
  <dcterms:modified xsi:type="dcterms:W3CDTF">2014-08-18T23:05:27Z</dcterms:modified>
</cp:coreProperties>
</file>