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y="9906000" cx="67945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35AE7206-8A00-47F4-B7C3-906642DBF91D}">
  <a:tblStyle styleName="Table_0" styleId="{35AE7206-8A00-47F4-B7C3-906642DBF91D}"/>
</a:tblStyleLst>
</file>

<file path=ppt/_rels/presentation.xml.rels><?xml version="1.0" encoding="UTF-8" standalone="yes"?><Relationships xmlns="http://schemas.openxmlformats.org/package/2006/relationships"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slides/slide8.xml" Type="http://schemas.openxmlformats.org/officeDocument/2006/relationships/slide" Id="rId13"/><Relationship Target="theme/theme1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95299" cx="294481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49687"/>
            <a:ext cy="495299" cx="294481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rnd">
            <a:solidFill>
              <a:srgbClr val="000000"/>
            </a:solidFill>
            <a:prstDash val="solid"/>
            <a:miter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9410700" x="0"/>
            <a:ext cy="495299" cx="294481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9410700" x="3849687"/>
            <a:ext cy="495299" cx="294481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4" name="Shape 64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0" name="Shape 1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1" name="Shape 181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2" name="Shape 182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7" name="Shape 1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8" name="Shape 188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9" name="Shape 189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4" name="Shape 1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5" name="Shape 195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6" name="Shape 196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0" name="Shape 2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1" name="Shape 211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2" name="Shape 212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9" name="Shape 6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0" name="Shape 70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3" name="Shape 103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1" name="Shape 1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2" name="Shape 152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3" name="Shape 153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3" name="Shape 1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4" name="Shape 174"/>
          <p:cNvSpPr txBox="1"/>
          <p:nvPr>
            <p:ph idx="1" type="body"/>
          </p:nvPr>
        </p:nvSpPr>
        <p:spPr>
          <a:xfrm>
            <a:off y="4705350" x="906462"/>
            <a:ext cy="4457700" cx="4981574"/>
          </a:xfrm>
          <a:prstGeom prst="rect">
            <a:avLst/>
          </a:prstGeom>
        </p:spPr>
        <p:txBody>
          <a:bodyPr bIns="91425" rIns="91425" lIns="91425" tIns="91425" anchor="ctr" anchorCtr="0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5" name="Shape 175"/>
          <p:cNvSpPr/>
          <p:nvPr>
            <p:ph idx="2" type="sldImg"/>
          </p:nvPr>
        </p:nvSpPr>
        <p:spPr>
          <a:xfrm>
            <a:off y="742950" x="920750"/>
            <a:ext cy="3714750" cx="4953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media/image00.jpg" Type="http://schemas.openxmlformats.org/officeDocument/2006/relationships/image" Id="rId2"/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4" name="Shape 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" name="Shape 15"/>
          <p:cNvSpPr txBox="1"/>
          <p:nvPr>
            <p:ph type="ctrTitle"/>
          </p:nvPr>
        </p:nvSpPr>
        <p:spPr>
          <a:xfrm>
            <a:off y="2130425" x="685800"/>
            <a:ext cy="1470024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" type="subTitle"/>
          </p:nvPr>
        </p:nvSpPr>
        <p:spPr>
          <a:xfrm>
            <a:off y="3886200" x="1371600"/>
            <a:ext cy="1752600" cx="6400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marR="0" indent="0" mar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 rot="5400000">
            <a:off y="2171700" x="4732337"/>
            <a:ext cy="2057400" cx="5851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 rot="5400000">
            <a:off y="190500" x="541337"/>
            <a:ext cy="6019799" cx="5851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En blanco"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bg>
      <p:bgPr>
        <a:blipFill rotWithShape="1">
          <a:blip r:embed="rId2">
            <a:alphaModFix/>
          </a:blip>
          <a:stretch>
            <a:fillRect t="0" b="0" r="0" l="0"/>
          </a:stretch>
        </a:blipFill>
      </p:bgPr>
    </p:bg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y="6356350" x="457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 txBox="1"/>
          <p:nvPr>
            <p:ph idx="11" type="ftr"/>
          </p:nvPr>
        </p:nvSpPr>
        <p:spPr>
          <a:xfrm>
            <a:off y="6356350" x="3124200"/>
            <a:ext cy="365125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y="6356350" x="6553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y="4406900" x="722312"/>
            <a:ext cy="136207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2906713" x="722312"/>
            <a:ext cy="1500187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y="1600200" x="457200"/>
            <a:ext cy="4525963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2" type="body"/>
          </p:nvPr>
        </p:nvSpPr>
        <p:spPr>
          <a:xfrm>
            <a:off y="1600200" x="4648200"/>
            <a:ext cy="4525963" cx="4038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y="1535112" x="457200"/>
            <a:ext cy="639762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y="2174875" x="457200"/>
            <a:ext cy="3951287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3" type="body"/>
          </p:nvPr>
        </p:nvSpPr>
        <p:spPr>
          <a:xfrm>
            <a:off y="1535112" x="4645025"/>
            <a:ext cy="639762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4" type="body"/>
          </p:nvPr>
        </p:nvSpPr>
        <p:spPr>
          <a:xfrm>
            <a:off y="2174875" x="4645025"/>
            <a:ext cy="3951287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73050" x="457200"/>
            <a:ext cy="1162049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273050" x="3575050"/>
            <a:ext cy="5853112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435100" x="457200"/>
            <a:ext cy="4691063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 txBox="1"/>
          <p:nvPr>
            <p:ph type="title"/>
          </p:nvPr>
        </p:nvSpPr>
        <p:spPr>
          <a:xfrm>
            <a:off y="4800600" x="1792288"/>
            <a:ext cy="56673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>
            <p:ph idx="2" type="pic"/>
          </p:nvPr>
        </p:nvSpPr>
        <p:spPr>
          <a:xfrm>
            <a:off y="612775" x="1792288"/>
            <a:ext cy="4114800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5367337" x="1792288"/>
            <a:ext cy="804861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43" name="Shape 4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algn="ct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 rot="5400000">
            <a:off y="-251619" x="2309018"/>
            <a:ext cy="8229600" cx="4525961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jp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1">
            <a:alphaModFix/>
          </a:blip>
          <a:stretch>
            <a:fillRect t="0" b="0" r="0" l="0"/>
          </a:stretch>
        </a:blip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ct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ct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ct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ct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ct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ct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ct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ct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ct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y="1600200" x="457200"/>
            <a:ext cy="4525961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l" rtl="0" marR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l" rtl="0" marR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l" rtl="0" marR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l" rtl="0" marR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marR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marR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marR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marR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y="6356350" x="457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y="6356350" x="3124200"/>
            <a:ext cy="365125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y="6356350" x="6553200"/>
            <a:ext cy="365125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r" rtl="0" marR="0" indent="0" marL="0">
              <a:spcBef>
                <a:spcPts val="0"/>
              </a:spcBef>
              <a:defRPr/>
            </a:lvl1pPr>
            <a:lvl2pPr algn="l" rtl="0" marR="0" indent="0" marL="0">
              <a:spcBef>
                <a:spcPts val="0"/>
              </a:spcBef>
              <a:defRPr/>
            </a:lvl2pPr>
            <a:lvl3pPr algn="l" rtl="0" marR="0" indent="0" marL="0">
              <a:spcBef>
                <a:spcPts val="0"/>
              </a:spcBef>
              <a:defRPr/>
            </a:lvl3pPr>
            <a:lvl4pPr algn="l" rtl="0" marR="0" indent="0" marL="0">
              <a:spcBef>
                <a:spcPts val="0"/>
              </a:spcBef>
              <a:defRPr/>
            </a:lvl4pPr>
            <a:lvl5pPr algn="l" rtl="0" marR="0" indent="0" marL="0">
              <a:spcBef>
                <a:spcPts val="0"/>
              </a:spcBef>
              <a:defRPr/>
            </a:lvl5pPr>
            <a:lvl6pPr algn="l" rtl="0" marR="0" indent="0" marL="0">
              <a:spcBef>
                <a:spcPts val="0"/>
              </a:spcBef>
              <a:defRPr/>
            </a:lvl6pPr>
            <a:lvl7pPr algn="l" rtl="0" marR="0" indent="0" marL="0">
              <a:spcBef>
                <a:spcPts val="0"/>
              </a:spcBef>
              <a:defRPr/>
            </a:lvl7pPr>
            <a:lvl8pPr algn="l" rtl="0" marR="0" indent="0" marL="0">
              <a:spcBef>
                <a:spcPts val="0"/>
              </a:spcBef>
              <a:defRPr/>
            </a:lvl8pPr>
            <a:lvl9pPr algn="l" rtl="0" marR="0" indent="0" marL="0">
              <a:spcBef>
                <a:spcPts val="0"/>
              </a:spcBef>
              <a:defRPr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1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12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26.jpg" Type="http://schemas.openxmlformats.org/officeDocument/2006/relationships/image" Id="rId10"/><Relationship Target="../media/image20.jpg" Type="http://schemas.openxmlformats.org/officeDocument/2006/relationships/image" Id="rId4"/><Relationship Target="../media/image00.jpg" Type="http://schemas.openxmlformats.org/officeDocument/2006/relationships/image" Id="rId3"/><Relationship Target="../media/image28.jpg" Type="http://schemas.openxmlformats.org/officeDocument/2006/relationships/image" Id="rId9"/><Relationship Target="../media/image25.jpg" Type="http://schemas.openxmlformats.org/officeDocument/2006/relationships/image" Id="rId6"/><Relationship Target="../media/image23.jpg" Type="http://schemas.openxmlformats.org/officeDocument/2006/relationships/image" Id="rId5"/><Relationship Target="../media/image27.jpg" Type="http://schemas.openxmlformats.org/officeDocument/2006/relationships/image" Id="rId8"/><Relationship Target="../media/image22.jpg" Type="http://schemas.openxmlformats.org/officeDocument/2006/relationships/image" Id="rId7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03.png" Type="http://schemas.openxmlformats.org/officeDocument/2006/relationships/image" Id="rId4"/><Relationship Target="../media/image00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2.png" Type="http://schemas.openxmlformats.org/officeDocument/2006/relationships/image" Id="rId4"/><Relationship Target="../media/image00.jpg" Type="http://schemas.openxmlformats.org/officeDocument/2006/relationships/image" Id="rId3"/><Relationship Target="../media/image04.png" Type="http://schemas.openxmlformats.org/officeDocument/2006/relationships/image" Id="rId5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07.png" Type="http://schemas.openxmlformats.org/officeDocument/2006/relationships/image" Id="rId4"/><Relationship Target="../media/image00.jpg" Type="http://schemas.openxmlformats.org/officeDocument/2006/relationships/image" Id="rId3"/><Relationship Target="../media/image09.png" Type="http://schemas.openxmlformats.org/officeDocument/2006/relationships/image" Id="rId5"/></Relationships>
</file>

<file path=ppt/slides/_rels/slide8.xml.rels><?xml version="1.0" encoding="UTF-8" standalone="yes"?><Relationships xmlns="http://schemas.openxmlformats.org/package/2006/relationships"><Relationship Target="../media/image17.png" Type="http://schemas.openxmlformats.org/officeDocument/2006/relationships/image" Id="rId14"/><Relationship Target="../media/image04.png" Type="http://schemas.openxmlformats.org/officeDocument/2006/relationships/image" Id="rId12"/><Relationship Target="../notesSlides/notesSlide8.xml" Type="http://schemas.openxmlformats.org/officeDocument/2006/relationships/notesSlide" Id="rId2"/><Relationship Target="../media/image14.png" Type="http://schemas.openxmlformats.org/officeDocument/2006/relationships/image" Id="rId13"/><Relationship Target="../slideLayouts/slideLayout11.xml" Type="http://schemas.openxmlformats.org/officeDocument/2006/relationships/slideLayout" Id="rId1"/><Relationship Target="../media/image13.png" Type="http://schemas.openxmlformats.org/officeDocument/2006/relationships/image" Id="rId10"/><Relationship Target="../media/image05.png" Type="http://schemas.openxmlformats.org/officeDocument/2006/relationships/image" Id="rId4"/><Relationship Target="../media/image12.png" Type="http://schemas.openxmlformats.org/officeDocument/2006/relationships/image" Id="rId11"/><Relationship Target="../media/image00.jpg" Type="http://schemas.openxmlformats.org/officeDocument/2006/relationships/image" Id="rId3"/><Relationship Target="../media/image10.png" Type="http://schemas.openxmlformats.org/officeDocument/2006/relationships/image" Id="rId9"/><Relationship Target="../media/image06.png" Type="http://schemas.openxmlformats.org/officeDocument/2006/relationships/image" Id="rId6"/><Relationship Target="../media/image08.png" Type="http://schemas.openxmlformats.org/officeDocument/2006/relationships/image" Id="rId5"/><Relationship Target="../media/image11.png" Type="http://schemas.openxmlformats.org/officeDocument/2006/relationships/image" Id="rId8"/><Relationship Target="../media/image21.png" Type="http://schemas.openxmlformats.org/officeDocument/2006/relationships/image" Id="rId7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11.xml" Type="http://schemas.openxmlformats.org/officeDocument/2006/relationships/slideLayout" Id="rId1"/><Relationship Target="../media/image15.png" Type="http://schemas.openxmlformats.org/officeDocument/2006/relationships/image" Id="rId4"/><Relationship Target="../media/image00.jpg" Type="http://schemas.openxmlformats.org/officeDocument/2006/relationships/image" Id="rId3"/><Relationship Target="../media/image16.png" Type="http://schemas.openxmlformats.org/officeDocument/2006/relationships/image" Id="rId9"/><Relationship Target="../media/image18.png" Type="http://schemas.openxmlformats.org/officeDocument/2006/relationships/image" Id="rId6"/><Relationship Target="../media/image19.png" Type="http://schemas.openxmlformats.org/officeDocument/2006/relationships/image" Id="rId5"/><Relationship Target="../media/image24.png" Type="http://schemas.openxmlformats.org/officeDocument/2006/relationships/image" Id="rId8"/><Relationship Target="../media/image04.png" Type="http://schemas.openxmlformats.org/officeDocument/2006/relationships/image" Id="rId7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/>
        </p:nvSpPr>
        <p:spPr>
          <a:xfrm>
            <a:off y="2266950" x="3276600"/>
            <a:ext cy="822324" cx="5867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XXVIII Reunião Ordinaria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do CAS</a:t>
            </a:r>
          </a:p>
        </p:txBody>
      </p:sp>
      <p:sp>
        <p:nvSpPr>
          <p:cNvPr id="58" name="Shape 58"/>
          <p:cNvSpPr txBox="1"/>
          <p:nvPr/>
        </p:nvSpPr>
        <p:spPr>
          <a:xfrm>
            <a:off y="6381750" x="3492500"/>
            <a:ext cy="304799" cx="55435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/>
        </p:nvSpPr>
        <p:spPr>
          <a:xfrm>
            <a:off y="3376612" x="4211637"/>
            <a:ext cy="287337" cx="4248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0" cap="none" baseline="0" sz="1600" lang="en-US" i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Presidência do Brasil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y="6381750" x="3886200"/>
            <a:ext cy="304799" cx="51498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ct val="25000"/>
              <a:buFont typeface="Verdana"/>
              <a:buNone/>
            </a:pPr>
            <a:r>
              <a:rPr strike="noStrike" u="none" b="0" cap="none" baseline="0" sz="1400" lang="en-US" i="1">
                <a:solidFill>
                  <a:srgbClr val="92D050"/>
                </a:solidFill>
                <a:latin typeface="Verdana"/>
                <a:ea typeface="Verdana"/>
                <a:cs typeface="Verdana"/>
                <a:sym typeface="Verdana"/>
              </a:rPr>
              <a:t>21-22 de agosto 2014, Assunção,Paraguai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y="460375" x="-11112"/>
            <a:ext cy="457200" cx="91852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XXXIV Reunião do Conselho de Ministros do COSAVE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176" name="Shape 1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aphicFrame>
        <p:nvGraphicFramePr>
          <p:cNvPr id="177" name="Shape 177"/>
          <p:cNvGraphicFramePr/>
          <p:nvPr/>
        </p:nvGraphicFramePr>
        <p:xfrm>
          <a:off y="2133600" x="107950"/>
          <a:ext cy="3000000" cx="3000000"/>
        </p:xfrm>
        <a:graphic>
          <a:graphicData uri="http://schemas.openxmlformats.org/drawingml/2006/table">
            <a:tbl>
              <a:tblPr>
                <a:noFill/>
                <a:tableStyleId>{35AE7206-8A00-47F4-B7C3-906642DBF91D}</a:tableStyleId>
              </a:tblPr>
              <a:tblGrid>
                <a:gridCol w="1433500"/>
                <a:gridCol w="1963725"/>
                <a:gridCol w="1741475"/>
                <a:gridCol w="1917700"/>
                <a:gridCol w="1871650"/>
              </a:tblGrid>
              <a:tr h="365125">
                <a:tc gridSpan="5"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2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1" cap="none" baseline="0" sz="1800" lang="en-US" i="0">
                          <a:solidFill>
                            <a:schemeClr val="lt2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Situação da dívida dos países - 18/08/2014</a:t>
                      </a:r>
                    </a:p>
                  </a:txBody>
                  <a:tcPr marR="91425" marB="45725" marT="45725" anchor="b" marL="91425">
                    <a:lnT w="254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accent1"/>
                    </a:solidFill>
                  </a:tcPr>
                </a:tc>
                <a:tc hMerge="1"/>
                <a:tc hMerge="1"/>
                <a:tc hMerge="1"/>
                <a:tc hMerge="1"/>
              </a:tr>
              <a:tr h="639750"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strike="noStrike" u="none" b="1" cap="none" baseline="0" sz="1800" i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1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País</a:t>
                      </a:r>
                    </a:p>
                  </a:txBody>
                  <a:tcPr marR="91425" marB="45725" marT="45725" anchor="ctr" marL="91425">
                    <a:lnL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L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strike="noStrike" u="none" b="1" cap="none" baseline="0" sz="1800" i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1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Saldo inicial</a:t>
                      </a:r>
                    </a:p>
                  </a:txBody>
                  <a:tcPr marR="91425" marB="45725" marT="45725" marL="91425"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1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Aporte previsto para 2014</a:t>
                      </a:r>
                    </a:p>
                  </a:txBody>
                  <a:tcPr marR="91425" marB="45725" marT="45725" marL="91425"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1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Aportes referentes a 2014</a:t>
                      </a:r>
                    </a:p>
                  </a:txBody>
                  <a:tcPr marR="91425" marB="45725" marT="45725" marL="91425"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Calibri"/>
                        <a:buNone/>
                      </a:pPr>
                      <a:r>
                        <a:t/>
                      </a:r>
                      <a:endParaRPr strike="noStrike" u="none" b="1" cap="none" baseline="0" sz="1800" i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1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Saldo final</a:t>
                      </a:r>
                    </a:p>
                  </a:txBody>
                  <a:tcPr marR="91425" marB="45725" marT="45725" anchor="ctr" marL="91425"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lnB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rgbClr val="E7E7E7"/>
                    </a:solidFill>
                  </a:tcPr>
                </a:tc>
              </a:tr>
              <a:tr h="515925"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Argentina</a:t>
                      </a:r>
                    </a:p>
                  </a:txBody>
                  <a:tcPr marR="91425" marB="45725" marT="45725" marL="91425"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+ 1.940,00</a:t>
                      </a:r>
                    </a:p>
                  </a:txBody>
                  <a:tcPr marR="91425" marB="45725" marT="45725" marL="91425"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55.900,00</a:t>
                      </a:r>
                    </a:p>
                  </a:txBody>
                  <a:tcPr marR="91425" marB="45725" marT="45725" marL="91425"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0,00</a:t>
                      </a:r>
                    </a:p>
                  </a:txBody>
                  <a:tcPr marR="9525" marB="0" marT="9525" marL="9525"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- 53.960,00</a:t>
                      </a:r>
                    </a:p>
                  </a:txBody>
                  <a:tcPr marR="9525" marB="0" marT="9525" marL="9525">
                    <a:lnT w="127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T>
                    <a:solidFill>
                      <a:schemeClr val="lt1"/>
                    </a:solidFill>
                  </a:tcPr>
                </a:tc>
              </a:tr>
              <a:tr h="514350"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Bolívia</a:t>
                      </a:r>
                    </a:p>
                  </a:txBody>
                  <a:tcPr marR="91425" marB="45725" marT="45725" marL="914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- 24.930,00</a:t>
                      </a:r>
                    </a:p>
                  </a:txBody>
                  <a:tcPr marR="91425" marB="45725" marT="45725" marL="914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24.930,00</a:t>
                      </a:r>
                    </a:p>
                  </a:txBody>
                  <a:tcPr marR="91425" marB="45725" marT="45725" marL="914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0,00</a:t>
                      </a:r>
                    </a:p>
                  </a:txBody>
                  <a:tcPr marR="9525" marB="0" marT="9525" marL="95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- 49.860,00</a:t>
                      </a:r>
                    </a:p>
                  </a:txBody>
                  <a:tcPr marR="9525" marB="0" marT="9525" marL="9525">
                    <a:solidFill>
                      <a:srgbClr val="E7E7E7"/>
                    </a:solidFill>
                  </a:tcPr>
                </a:tc>
              </a:tr>
              <a:tr h="515925"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Brasil</a:t>
                      </a:r>
                    </a:p>
                  </a:txBody>
                  <a:tcPr marR="91425" marB="45725" marT="45725" marL="91425"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-6.216,43</a:t>
                      </a:r>
                    </a:p>
                  </a:txBody>
                  <a:tcPr marR="91425" marB="45725" marT="45725" marL="91425"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69.570,00</a:t>
                      </a:r>
                    </a:p>
                  </a:txBody>
                  <a:tcPr marR="91425" marB="45725" marT="45725" marL="91425"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0,00</a:t>
                      </a:r>
                    </a:p>
                  </a:txBody>
                  <a:tcPr marR="9525" marB="0" marT="9525" marL="9525"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- 75.786,43</a:t>
                      </a:r>
                    </a:p>
                  </a:txBody>
                  <a:tcPr marR="9525" marB="0" marT="9525" marL="9525">
                    <a:solidFill>
                      <a:schemeClr val="lt1"/>
                    </a:solidFill>
                  </a:tcPr>
                </a:tc>
              </a:tr>
              <a:tr h="587375"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Chile</a:t>
                      </a:r>
                    </a:p>
                  </a:txBody>
                  <a:tcPr marR="91425" marB="45725" marT="45725" marL="914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+ 210,56</a:t>
                      </a:r>
                    </a:p>
                  </a:txBody>
                  <a:tcPr marR="91425" marB="45725" marT="45725" marL="914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55.900,00</a:t>
                      </a:r>
                    </a:p>
                  </a:txBody>
                  <a:tcPr marR="91425" marB="45725" marT="45725" marL="914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55.662,18</a:t>
                      </a:r>
                    </a:p>
                  </a:txBody>
                  <a:tcPr marR="9525" marB="0" marT="9525" marL="95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6699FF"/>
                        </a:buClr>
                        <a:buSzPct val="25000"/>
                        <a:buFont typeface="Calibri"/>
                        <a:buNone/>
                      </a:pPr>
                      <a:r>
                        <a:rPr sz="1800" lang="en-US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r>
                        <a:rPr strike="noStrike" u="none" b="0" cap="none" baseline="0" sz="1800" lang="en-US" i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27,26</a:t>
                      </a:r>
                    </a:p>
                  </a:txBody>
                  <a:tcPr marR="9525" marB="0" marT="9525" marL="9525">
                    <a:solidFill>
                      <a:srgbClr val="E7E7E7"/>
                    </a:solidFill>
                  </a:tcPr>
                </a:tc>
              </a:tr>
              <a:tr h="514350"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Paraguai</a:t>
                      </a:r>
                    </a:p>
                  </a:txBody>
                  <a:tcPr marR="91425" marB="45725" marT="45725" marL="91425"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+1.492,18</a:t>
                      </a:r>
                    </a:p>
                  </a:txBody>
                  <a:tcPr marR="91425" marB="45725" marT="45725" marL="91425"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24.930,00</a:t>
                      </a:r>
                    </a:p>
                  </a:txBody>
                  <a:tcPr marR="91425" marB="45725" marT="45725" marL="91425"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0,00</a:t>
                      </a:r>
                    </a:p>
                  </a:txBody>
                  <a:tcPr marR="9525" marB="0" marT="9525" marL="9525"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- 23.437,82</a:t>
                      </a:r>
                    </a:p>
                  </a:txBody>
                  <a:tcPr marR="9525" marB="0" marT="9525" marL="9525">
                    <a:solidFill>
                      <a:schemeClr val="lt1"/>
                    </a:solidFill>
                  </a:tcPr>
                </a:tc>
              </a:tr>
              <a:tr h="515925"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Peru</a:t>
                      </a:r>
                    </a:p>
                  </a:txBody>
                  <a:tcPr marR="91425" marB="45725" marT="45725" marL="914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+339,03</a:t>
                      </a:r>
                    </a:p>
                  </a:txBody>
                  <a:tcPr marR="91425" marB="45725" marT="45725" marL="914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55.900,00</a:t>
                      </a:r>
                    </a:p>
                  </a:txBody>
                  <a:tcPr marR="91425" marB="45725" marT="45725" marL="914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0,00</a:t>
                      </a:r>
                    </a:p>
                  </a:txBody>
                  <a:tcPr marR="9525" marB="0" marT="9525" marL="9525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-55.560,97</a:t>
                      </a:r>
                    </a:p>
                  </a:txBody>
                  <a:tcPr marR="9525" marB="0" marT="9525" marL="9525">
                    <a:solidFill>
                      <a:srgbClr val="E7E7E7"/>
                    </a:solidFill>
                  </a:tcPr>
                </a:tc>
              </a:tr>
              <a:tr h="409575"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Uruguai</a:t>
                      </a:r>
                    </a:p>
                  </a:txBody>
                  <a:tcPr marR="91425" marB="45725" marT="45725" marL="91425">
                    <a:lnB w="254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+7.495,36</a:t>
                      </a:r>
                    </a:p>
                  </a:txBody>
                  <a:tcPr marR="91425" marB="45725" marT="45725" marL="91425">
                    <a:lnB w="254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42.130,00</a:t>
                      </a:r>
                    </a:p>
                  </a:txBody>
                  <a:tcPr marR="91425" marB="45725" marT="45725" marL="91425">
                    <a:lnB w="254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0,00</a:t>
                      </a:r>
                    </a:p>
                  </a:txBody>
                  <a:tcPr marR="9525" marB="0" marT="9525" marL="9525">
                    <a:lnB w="254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spAutoFit/>
                    </a:bodyPr>
                    <a:lstStyle/>
                    <a:p>
                      <a:pPr algn="ctr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ct val="25000"/>
                        <a:buFont typeface="Calibri"/>
                        <a:buNone/>
                      </a:pPr>
                      <a:r>
                        <a:rPr strike="noStrike" u="none" b="0" cap="none" baseline="0" sz="1800" lang="en-US" i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-34.634,64</a:t>
                      </a:r>
                    </a:p>
                  </a:txBody>
                  <a:tcPr marR="9525" marB="0" marT="9525" marL="9525">
                    <a:lnB w="25400" cap="flat">
                      <a:solidFill>
                        <a:schemeClr val="dk1"/>
                      </a:solidFill>
                      <a:prstDash val="solid"/>
                      <a:round/>
                      <a:headEnd w="med" len="med" type="none"/>
                      <a:tailEnd w="med" len="med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78" name="Shape 178"/>
          <p:cNvSpPr txBox="1"/>
          <p:nvPr/>
        </p:nvSpPr>
        <p:spPr>
          <a:xfrm>
            <a:off y="1052512" x="0"/>
            <a:ext cy="595311" cx="79200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2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Situação dos aportes e dívida dos países  em 2014</a:t>
            </a:r>
          </a:p>
        </p:txBody>
      </p:sp>
      <p:sp>
        <p:nvSpPr>
          <p:cNvPr id="179" name="Shape 179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183" name="Shape 1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4" name="Shape 184"/>
          <p:cNvSpPr txBox="1"/>
          <p:nvPr/>
        </p:nvSpPr>
        <p:spPr>
          <a:xfrm>
            <a:off y="908050" x="0"/>
            <a:ext cy="639762" cx="59404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Principais ações COSAVE 2014</a:t>
            </a:r>
          </a:p>
        </p:txBody>
      </p:sp>
      <p:sp>
        <p:nvSpPr>
          <p:cNvPr id="185" name="Shape 185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  <p:sp>
        <p:nvSpPr>
          <p:cNvPr id="186" name="Shape 186"/>
          <p:cNvSpPr txBox="1"/>
          <p:nvPr/>
        </p:nvSpPr>
        <p:spPr>
          <a:xfrm>
            <a:off y="1628775" x="250825"/>
            <a:ext cy="4660899" cx="84962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-180975" marL="180975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Continuação das atividades dos grupos técnicos:</a:t>
            </a:r>
          </a:p>
          <a:p>
            <a:pPr algn="just" rtl="0" lvl="1" marR="0" indent="-285750" marL="742950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Sanidade Florestal; Quarentena Vegetal; Comissão de Medidas Fitossanitárias; Vigilância Fitossanitária; Amostragem, Inspeção e Certificação; HLB</a:t>
            </a:r>
          </a:p>
          <a:p>
            <a:pPr algn="just" rtl="0" lvl="0" marR="0" indent="-180975" marL="180975">
              <a:lnSpc>
                <a:spcPct val="13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algn="just" rtl="0" lvl="0" marR="0" indent="-180975" marL="180975">
              <a:lnSpc>
                <a:spcPct val="13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Articulação extra-região – Grupo Interamericano de Coordenação em Sanidade Vegetal (GICSV).</a:t>
            </a:r>
          </a:p>
          <a:p>
            <a:pPr algn="just" rtl="0" lvl="0" marR="0" indent="-180975" marL="180975">
              <a:lnSpc>
                <a:spcPct val="13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2400" i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190" name="Shape 1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1" name="Shape 191"/>
          <p:cNvSpPr txBox="1"/>
          <p:nvPr>
            <p:ph idx="1" type="body"/>
          </p:nvPr>
        </p:nvSpPr>
        <p:spPr>
          <a:xfrm>
            <a:off y="1600200" x="179386"/>
            <a:ext cy="4997449" cx="87137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just" rtl="0" lvl="0" marR="0" indent="-342900" marL="34290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Participação em eventos internacionais da CIPV</a:t>
            </a:r>
          </a:p>
          <a:p>
            <a:pPr algn="just" rtl="0" lvl="1" marR="0" indent="-285750" marL="74295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sz="2000" lang="en-US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Bureau</a:t>
            </a:r>
          </a:p>
          <a:p>
            <a:pPr algn="just" rtl="0" lvl="1" marR="0" indent="-285750" marL="74295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Comitê de Normas </a:t>
            </a:r>
          </a:p>
          <a:p>
            <a:pPr algn="just" rtl="0" lvl="1" indent="-285750" marL="742950">
              <a:lnSpc>
                <a:spcPct val="11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sz="2000" lang="en-US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Painel Técnico de Tratamentos Fitossanitários</a:t>
            </a:r>
          </a:p>
          <a:p>
            <a:pPr algn="just" rtl="0" lvl="1" indent="-285750" marL="742950">
              <a:lnSpc>
                <a:spcPct val="11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sz="2000" lang="en-US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Grupo de Certificação Eletrônica</a:t>
            </a:r>
          </a:p>
          <a:p>
            <a:pPr algn="just" rtl="0" lvl="1" marR="0" indent="-285750" marL="74295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Grupo consultivo sobre obrigações nacionais de </a:t>
            </a:r>
            <a:r>
              <a:rPr sz="2000" lang="en-US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notificação</a:t>
            </a:r>
          </a:p>
          <a:p>
            <a:pPr algn="just" rtl="0" lvl="1" marR="0" indent="-285750" marL="74295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Grupo de trabalho sobre implementação de NIMF</a:t>
            </a:r>
          </a:p>
          <a:p>
            <a:pPr algn="just" rtl="0" lvl="0" marR="0" indent="0" marL="4572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algn="just" rtl="0" lvl="0" marR="0" indent="-342900" marL="342900">
              <a:lnSpc>
                <a:spcPct val="13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Aprovação de protocolos de diagnóstico internacional para </a:t>
            </a:r>
            <a:r>
              <a:rPr strike="noStrike" u="sng" b="0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cancro cítrico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e </a:t>
            </a:r>
            <a:r>
              <a:rPr strike="noStrike" u="sng" b="0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pinta preta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y="893762" x="0"/>
            <a:ext cy="639762" cx="59404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0" mar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Principais ações COSAVE 2014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y="404812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197" name="Shape 19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8" name="Shape 198"/>
          <p:cNvSpPr txBox="1"/>
          <p:nvPr/>
        </p:nvSpPr>
        <p:spPr>
          <a:xfrm>
            <a:off y="1484312" x="2122486"/>
            <a:ext cy="946150" cx="489743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Muito obrigado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Muchas gracias</a:t>
            </a:r>
          </a:p>
        </p:txBody>
      </p:sp>
      <p:sp>
        <p:nvSpPr>
          <p:cNvPr id="199" name="Shape 199"/>
          <p:cNvSpPr txBox="1"/>
          <p:nvPr/>
        </p:nvSpPr>
        <p:spPr>
          <a:xfrm>
            <a:off y="2636836" x="2428875"/>
            <a:ext cy="1423987" cx="42481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ctr" rtl="0" lvl="0" marR="0" indent="0" mar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18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Marco Alencar 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0" cap="none" baseline="0" sz="14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Eng. Agr., MSc.</a:t>
            </a:r>
            <a:r>
              <a:rPr strike="noStrike" u="none" b="1" cap="none" baseline="0" sz="16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1" cap="none" baseline="0" sz="800" i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algn="ctr" rtl="0" lvl="0" marR="0" indent="0" mar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Secretário</a:t>
            </a:r>
          </a:p>
          <a:p>
            <a:pPr algn="ctr" rtl="0" lvl="0" marR="0" indent="0" marL="0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cosave@cosave.org</a:t>
            </a:r>
          </a:p>
        </p:txBody>
      </p:sp>
      <p:sp>
        <p:nvSpPr>
          <p:cNvPr id="200" name="Shape 200"/>
          <p:cNvSpPr txBox="1"/>
          <p:nvPr/>
        </p:nvSpPr>
        <p:spPr>
          <a:xfrm>
            <a:off y="6583361" x="0"/>
            <a:ext cy="274636" cx="5129211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ct val="25000"/>
              <a:buFont typeface="Verdana"/>
              <a:buNone/>
            </a:pPr>
            <a:r>
              <a:rPr strike="noStrike" u="none" b="1" cap="none" baseline="0" sz="1200" lang="en-US" i="1">
                <a:solidFill>
                  <a:srgbClr val="92D050"/>
                </a:solidFill>
                <a:latin typeface="Verdana"/>
                <a:ea typeface="Verdana"/>
                <a:cs typeface="Verdana"/>
                <a:sym typeface="Verdana"/>
              </a:rPr>
              <a:t>21-22 de agosto 2014, Assunção, Paraguai</a:t>
            </a:r>
          </a:p>
        </p:txBody>
      </p:sp>
      <p:grpSp>
        <p:nvGrpSpPr>
          <p:cNvPr id="201" name="Shape 201"/>
          <p:cNvGrpSpPr/>
          <p:nvPr/>
        </p:nvGrpSpPr>
        <p:grpSpPr>
          <a:xfrm>
            <a:off y="4652962" x="395287"/>
            <a:ext cy="792162" cx="8459786"/>
            <a:chOff y="4652962" x="395287"/>
            <a:chExt cy="792162" cx="8459786"/>
          </a:xfrm>
        </p:grpSpPr>
        <p:pic>
          <p:nvPicPr>
            <p:cNvPr id="202" name="Shape 202"/>
            <p:cNvPicPr preferRelativeResize="0"/>
            <p:nvPr/>
          </p:nvPicPr>
          <p:blipFill rotWithShape="1">
            <a:blip r:embed="rId4">
              <a:alphaModFix/>
            </a:blip>
            <a:srcRect t="0" b="0" r="0" l="0"/>
            <a:stretch/>
          </p:blipFill>
          <p:spPr>
            <a:xfrm>
              <a:off y="4652962" x="7666036"/>
              <a:ext cy="792162" cx="1189037"/>
            </a:xfrm>
            <a:prstGeom prst="rect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none"/>
            </a:ln>
          </p:spPr>
        </p:pic>
        <p:pic>
          <p:nvPicPr>
            <p:cNvPr id="203" name="Shape 203"/>
            <p:cNvPicPr preferRelativeResize="0"/>
            <p:nvPr/>
          </p:nvPicPr>
          <p:blipFill rotWithShape="1">
            <a:blip r:embed="rId5">
              <a:alphaModFix/>
            </a:blip>
            <a:srcRect t="0" b="0" r="0" l="0"/>
            <a:stretch/>
          </p:blipFill>
          <p:spPr>
            <a:xfrm>
              <a:off y="4652962" x="6480175"/>
              <a:ext cy="792162" cx="1189037"/>
            </a:xfrm>
            <a:prstGeom prst="rect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none"/>
            </a:ln>
          </p:spPr>
        </p:pic>
        <p:pic>
          <p:nvPicPr>
            <p:cNvPr id="204" name="Shape 204"/>
            <p:cNvPicPr preferRelativeResize="0"/>
            <p:nvPr/>
          </p:nvPicPr>
          <p:blipFill rotWithShape="1">
            <a:blip r:embed="rId6">
              <a:alphaModFix/>
            </a:blip>
            <a:srcRect t="0" b="0" r="0" l="0"/>
            <a:stretch/>
          </p:blipFill>
          <p:spPr>
            <a:xfrm>
              <a:off y="4652962" x="5159375"/>
              <a:ext cy="792162" cx="1320800"/>
            </a:xfrm>
            <a:prstGeom prst="rect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none"/>
            </a:ln>
          </p:spPr>
        </p:pic>
        <p:pic>
          <p:nvPicPr>
            <p:cNvPr id="205" name="Shape 205"/>
            <p:cNvPicPr preferRelativeResize="0"/>
            <p:nvPr/>
          </p:nvPicPr>
          <p:blipFill rotWithShape="1">
            <a:blip r:embed="rId7">
              <a:alphaModFix/>
            </a:blip>
            <a:srcRect t="0" b="0" r="0" l="0"/>
            <a:stretch/>
          </p:blipFill>
          <p:spPr>
            <a:xfrm>
              <a:off y="4652962" x="3959225"/>
              <a:ext cy="792162" cx="1189037"/>
            </a:xfrm>
            <a:prstGeom prst="rect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none"/>
            </a:ln>
          </p:spPr>
        </p:pic>
        <p:pic>
          <p:nvPicPr>
            <p:cNvPr id="206" name="Shape 206"/>
            <p:cNvPicPr preferRelativeResize="0"/>
            <p:nvPr/>
          </p:nvPicPr>
          <p:blipFill rotWithShape="1">
            <a:blip r:embed="rId8">
              <a:alphaModFix/>
            </a:blip>
            <a:srcRect t="0" b="0" r="0" l="0"/>
            <a:stretch/>
          </p:blipFill>
          <p:spPr>
            <a:xfrm>
              <a:off y="4652962" x="2827336"/>
              <a:ext cy="792162" cx="1131887"/>
            </a:xfrm>
            <a:prstGeom prst="rect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none"/>
            </a:ln>
          </p:spPr>
        </p:pic>
        <p:pic>
          <p:nvPicPr>
            <p:cNvPr id="207" name="Shape 207"/>
            <p:cNvPicPr preferRelativeResize="0"/>
            <p:nvPr/>
          </p:nvPicPr>
          <p:blipFill rotWithShape="1">
            <a:blip r:embed="rId9">
              <a:alphaModFix/>
            </a:blip>
            <a:srcRect t="0" b="0" r="0" l="0"/>
            <a:stretch/>
          </p:blipFill>
          <p:spPr>
            <a:xfrm>
              <a:off y="4652962" x="395287"/>
              <a:ext cy="792162" cx="1231899"/>
            </a:xfrm>
            <a:prstGeom prst="rect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none"/>
            </a:ln>
          </p:spPr>
        </p:pic>
        <p:pic>
          <p:nvPicPr>
            <p:cNvPr id="208" name="Shape 208"/>
            <p:cNvPicPr preferRelativeResize="0"/>
            <p:nvPr/>
          </p:nvPicPr>
          <p:blipFill rotWithShape="1">
            <a:blip r:embed="rId10">
              <a:alphaModFix/>
            </a:blip>
            <a:srcRect t="0" b="0" r="0" l="0"/>
            <a:stretch/>
          </p:blipFill>
          <p:spPr>
            <a:xfrm>
              <a:off y="4652962" x="1654175"/>
              <a:ext cy="792162" cx="1162049"/>
            </a:xfrm>
            <a:prstGeom prst="rect">
              <a:avLst/>
            </a:prstGeom>
            <a:noFill/>
            <a:ln w="9525" cap="rnd">
              <a:solidFill>
                <a:schemeClr val="dk1"/>
              </a:solidFill>
              <a:prstDash val="solid"/>
              <a:miter/>
              <a:headEnd w="med" len="med" type="none"/>
              <a:tailEnd w="med" len="med" type="none"/>
            </a:ln>
          </p:spPr>
        </p:pic>
      </p:grpSp>
      <p:sp>
        <p:nvSpPr>
          <p:cNvPr id="209" name="Shape 209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/>
        </p:nvSpPr>
        <p:spPr>
          <a:xfrm>
            <a:off y="981075" x="107950"/>
            <a:ext cy="519112" cx="8928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28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Temas Propostos </a:t>
            </a:r>
          </a:p>
        </p:txBody>
      </p:sp>
      <p:sp>
        <p:nvSpPr>
          <p:cNvPr id="67" name="Shape 67"/>
          <p:cNvSpPr txBox="1"/>
          <p:nvPr/>
        </p:nvSpPr>
        <p:spPr>
          <a:xfrm>
            <a:off y="1916111" x="0"/>
            <a:ext cy="3487737" cx="90360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-609600" marL="6096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135/34-14M: Aprovar </a:t>
            </a:r>
            <a:r>
              <a:rPr strike="noStrike" u="none" b="0" cap="none" baseline="0" sz="2400" lang="en-US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addendum</a:t>
            </a:r>
            <a:r>
              <a:rPr strike="noStrike" u="none" b="0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ao atual Convênio de Cooperação IICA/COSAVE – extensão da vigência;</a:t>
            </a:r>
          </a:p>
          <a:p>
            <a:pPr algn="just" rtl="0" lvl="0" marR="0" indent="-609600" marL="60960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136/34-14-M: Solicitar cooperação IICA para formulação de projeto (STDF) - melhorar a situação fitossanitária e facilitar o acesso a mercados;</a:t>
            </a:r>
          </a:p>
        </p:txBody>
      </p:sp>
      <p:sp>
        <p:nvSpPr>
          <p:cNvPr id="68" name="Shape 68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72" name="Shape 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3" name="Shape 73"/>
          <p:cNvSpPr txBox="1"/>
          <p:nvPr/>
        </p:nvSpPr>
        <p:spPr>
          <a:xfrm>
            <a:off y="981075" x="107950"/>
            <a:ext cy="519112" cx="89281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2800" lang="en-US" i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Temas Propostos </a:t>
            </a:r>
          </a:p>
        </p:txBody>
      </p:sp>
      <p:sp>
        <p:nvSpPr>
          <p:cNvPr id="74" name="Shape 74"/>
          <p:cNvSpPr txBox="1"/>
          <p:nvPr/>
        </p:nvSpPr>
        <p:spPr>
          <a:xfrm>
            <a:off y="1790700" x="0"/>
            <a:ext cy="2501900" cx="903605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-609600" marL="6096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startAt="3" type="arabicPeriod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Projeto Escola Regional Virtual sobre Inspeções Fitossanitárias</a:t>
            </a:r>
          </a:p>
          <a:p>
            <a:pPr algn="just" rtl="0" lvl="0" marR="0" indent="-609600" marL="60960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startAt="3" type="arabicPeriod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Situação aportes dos países 2014</a:t>
            </a:r>
          </a:p>
          <a:p>
            <a:pPr algn="just" rtl="0" lvl="0" marR="0" indent="-609600" marL="609600">
              <a:lnSpc>
                <a:spcPct val="15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startAt="3" type="arabicPeriod"/>
            </a:pPr>
            <a:r>
              <a:rPr strike="noStrike" u="none" b="0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Principais ações 2014</a:t>
            </a:r>
          </a:p>
        </p:txBody>
      </p:sp>
      <p:sp>
        <p:nvSpPr>
          <p:cNvPr id="75" name="Shape 75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/>
        </p:nvSpPr>
        <p:spPr>
          <a:xfrm>
            <a:off y="4037012" x="131761"/>
            <a:ext cy="2416175" cx="8756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l" rtl="0" lvl="0" marR="0" indent="254000"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135/34 - 14 M</a:t>
            </a:r>
          </a:p>
          <a:p>
            <a:pPr algn="l" rtl="0" lvl="0" marR="0" indent="254000" mar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Aprovar o </a:t>
            </a:r>
            <a:r>
              <a:rPr strike="noStrike" u="none" b="0" cap="none" baseline="0" sz="2000" lang="en-US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Addendum</a:t>
            </a: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Nº1 ao Convênio de Cooperação para estender sua vigência até 31 de julho de 2015.</a:t>
            </a:r>
          </a:p>
          <a:p>
            <a:pPr algn="l" rtl="0" lvl="0" marR="0" indent="254000"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rtl="0" lvl="0" marR="0" indent="254000"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Solicitar ao IICA que continue com os trâmites requeridos para renovar o Convênio por quatro anos.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  <p:pic>
        <p:nvPicPr>
          <p:cNvPr id="82" name="Shape 82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2697161" x="34925"/>
            <a:ext cy="515936" cx="1404936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Shape 83"/>
          <p:cNvSpPr txBox="1"/>
          <p:nvPr/>
        </p:nvSpPr>
        <p:spPr>
          <a:xfrm>
            <a:off y="2487611" x="1368425"/>
            <a:ext cy="1295400" cx="76676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➢"/>
            </a:pPr>
            <a:r>
              <a:rPr strike="noStrike" u="none" b="1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1° Convênio COSAVE/IICA foi firmado em 1989 </a:t>
            </a:r>
          </a:p>
          <a:p>
            <a:pPr algn="l" rtl="0" lvl="0" marR="0" indent="-342900" marL="3429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➢"/>
            </a:pPr>
            <a:r>
              <a:rPr strike="noStrike" u="none" b="1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Último Convênio firmado em 2010 para período 2011 - 2014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2000" i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Shape 84"/>
          <p:cNvSpPr txBox="1"/>
          <p:nvPr/>
        </p:nvSpPr>
        <p:spPr>
          <a:xfrm>
            <a:off y="1447800" x="179386"/>
            <a:ext cy="396874" cx="878522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l" rtl="0" lvl="0" marR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20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1. Addendum ao Convênio COSAVE/IICA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 txBox="1"/>
          <p:nvPr/>
        </p:nvSpPr>
        <p:spPr>
          <a:xfrm>
            <a:off y="1860550" x="107950"/>
            <a:ext cy="4572000" cx="875664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Resolução 136/34 - 14 M</a:t>
            </a:r>
          </a:p>
          <a:p>
            <a:pPr algn="l" rtl="0" lvl="0" marR="0" indent="0" mar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Solicitar ao IICA cooperação para formular projeto para fortalecer a capacidade de implementação de medidas fitossanitárias;</a:t>
            </a:r>
          </a:p>
          <a:p>
            <a:pPr algn="l" rtl="0" lvl="0" marR="0" indent="0" mar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Serão considerados:</a:t>
            </a:r>
          </a:p>
          <a:p>
            <a:pPr algn="l" rtl="0" lvl="1" marR="0" indent="-444500" marL="4445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Metodologia avaliação do impacto da implementação de medidas fitossanitárias; capacitação e aplicação a casos específicos. </a:t>
            </a:r>
          </a:p>
          <a:p>
            <a:pPr algn="l" rtl="0" lvl="1" marR="0" indent="-444500" marL="4445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Consequências econômicas e o impacto ambiental no procedimento de AR</a:t>
            </a:r>
            <a:r>
              <a:rPr sz="2000" lang="en-US">
                <a:solidFill>
                  <a:schemeClr val="dk1"/>
                </a:solidFill>
              </a:rPr>
              <a:t>P, em especial para pragas importantes para a região.</a:t>
            </a:r>
          </a:p>
          <a:p>
            <a:pPr algn="l" rtl="0" lvl="1" marR="0" indent="-444500" marL="4445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Aspectos e recursos necessários para complementar a ERVIF.</a:t>
            </a:r>
          </a:p>
          <a:p>
            <a:pPr algn="l" rtl="0" lvl="0" marR="0" indent="0" mar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strike="noStrike" u="none" b="0" cap="none" baseline="0" sz="20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Apresentar o projeto ao STDF/OMC para financiamento.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y="1052512" x="179386"/>
            <a:ext cy="701674" cx="680402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l" rtl="0" lvl="0" marR="0" indent="-355600" marL="355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strike="noStrike" u="none" b="1" cap="none" baseline="0" sz="2000" lang="en-US" i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2. Projeto de fortalecimento da capacidade fitossanitária regional 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 txBox="1"/>
          <p:nvPr/>
        </p:nvSpPr>
        <p:spPr>
          <a:xfrm>
            <a:off y="984250" x="0"/>
            <a:ext cy="822324" cx="69119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-609600" marL="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startAt="3" type="arabicPeriod"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Projeto Escola Regional Virtual sobre Inspecione Fitossanitária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  <p:pic>
        <p:nvPicPr>
          <p:cNvPr id="98" name="Shape 98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1989136" x="0"/>
            <a:ext cy="963612" cx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99" name="Shape 99"/>
          <p:cNvSpPr txBox="1"/>
          <p:nvPr/>
        </p:nvSpPr>
        <p:spPr>
          <a:xfrm>
            <a:off y="3362325" x="34925"/>
            <a:ext cy="1917700" cx="91090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ct val="25000"/>
              <a:buFont typeface="Comic Sans MS"/>
              <a:buNone/>
            </a:pPr>
            <a:r>
              <a:rPr strike="noStrike" u="none" b="0" cap="none" baseline="0" sz="2400" lang="en-US" i="0">
                <a:solidFill>
                  <a:srgbClr val="0066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Contribuir a proteger la situación fitosanitaria, y por tanto mejorar la productividad y competitividad agrícola, de las Regiones Sur y Andina mediante el incremento de la capacidad técnica de las ONPF, y otros servicios oficiales, para una adecuada inspección y certificación fitosanitaria.</a:t>
            </a:r>
          </a:p>
        </p:txBody>
      </p:sp>
      <p:pic>
        <p:nvPicPr>
          <p:cNvPr id="100" name="Shape 100"/>
          <p:cNvPicPr preferRelativeResize="0"/>
          <p:nvPr/>
        </p:nvPicPr>
        <p:blipFill rotWithShape="1">
          <a:blip r:embed="rId5">
            <a:alphaModFix/>
          </a:blip>
          <a:srcRect t="0" b="0" r="0" l="0"/>
          <a:stretch/>
        </p:blipFill>
        <p:spPr>
          <a:xfrm>
            <a:off y="6308725" x="7918450"/>
            <a:ext cy="549275" cx="1225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104" name="Shape 10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5" name="Shape 105"/>
          <p:cNvSpPr txBox="1"/>
          <p:nvPr/>
        </p:nvSpPr>
        <p:spPr>
          <a:xfrm>
            <a:off y="5189537" x="1606550"/>
            <a:ext cy="831850" cx="541337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ct val="25000"/>
              <a:buFont typeface="Comic Sans MS"/>
              <a:buNone/>
            </a:pPr>
            <a:r>
              <a:rPr strike="noStrike" u="none" b="0" cap="none" baseline="0" sz="2400" lang="en-US" i="0">
                <a:solidFill>
                  <a:srgbClr val="0066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Inicio del proyecto: Octubre 2012</a:t>
            </a:r>
          </a:p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ct val="25000"/>
              <a:buFont typeface="Comic Sans MS"/>
              <a:buNone/>
            </a:pPr>
            <a:r>
              <a:rPr strike="noStrike" u="none" b="0" cap="none" baseline="0" sz="2400" lang="en-US" i="0">
                <a:solidFill>
                  <a:srgbClr val="006600"/>
                </a:solidFill>
                <a:latin typeface="Comic Sans MS"/>
                <a:ea typeface="Comic Sans MS"/>
                <a:cs typeface="Comic Sans MS"/>
                <a:sym typeface="Comic Sans MS"/>
              </a:rPr>
              <a:t>Fin del Proyecto: Octubre 2014</a:t>
            </a:r>
          </a:p>
        </p:txBody>
      </p:sp>
      <p:pic>
        <p:nvPicPr>
          <p:cNvPr id="106" name="Shape 106"/>
          <p:cNvPicPr preferRelativeResize="0"/>
          <p:nvPr/>
        </p:nvPicPr>
        <p:blipFill rotWithShape="1">
          <a:blip r:embed="rId4">
            <a:alphaModFix/>
          </a:blip>
          <a:srcRect t="0" b="0" r="0" l="0"/>
          <a:stretch/>
        </p:blipFill>
        <p:spPr>
          <a:xfrm>
            <a:off y="6286500" x="7694611"/>
            <a:ext cy="550861" cx="1223961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Shape 107"/>
          <p:cNvSpPr txBox="1"/>
          <p:nvPr/>
        </p:nvSpPr>
        <p:spPr>
          <a:xfrm>
            <a:off y="1017587" x="0"/>
            <a:ext cy="822324" cx="6911974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-609600" marL="609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AutoNum startAt="3" type="arabicPeriod"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Projeto Escola Regional Virtual sobre Inspecione Fitossanitária</a:t>
            </a:r>
          </a:p>
        </p:txBody>
      </p:sp>
      <p:pic>
        <p:nvPicPr>
          <p:cNvPr id="108" name="Shape 108"/>
          <p:cNvPicPr preferRelativeResize="0"/>
          <p:nvPr/>
        </p:nvPicPr>
        <p:blipFill rotWithShape="1">
          <a:blip r:embed="rId5">
            <a:alphaModFix/>
          </a:blip>
          <a:srcRect t="0" b="0" r="0" l="0"/>
          <a:stretch/>
        </p:blipFill>
        <p:spPr>
          <a:xfrm>
            <a:off y="3687762" x="-55561"/>
            <a:ext cy="1116012" cx="9291636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sp>
        <p:nvSpPr>
          <p:cNvPr id="109" name="Shape 109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  <p:sp>
        <p:nvSpPr>
          <p:cNvPr id="110" name="Shape 110"/>
          <p:cNvSpPr txBox="1"/>
          <p:nvPr/>
        </p:nvSpPr>
        <p:spPr>
          <a:xfrm>
            <a:off y="2152825" x="107950"/>
            <a:ext cy="927599" cx="8939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bIns="91425" rIns="91425" lIns="91425" tIns="91425" anchor="t" anchorCtr="0">
            <a:spAutoFit/>
          </a:bodyPr>
          <a:lstStyle/>
          <a:p>
            <a:pPr indent="0" marL="0">
              <a:spcBef>
                <a:spcPts val="0"/>
              </a:spcBef>
              <a:buNone/>
            </a:pPr>
            <a:r>
              <a:rPr sz="2400" lang="en-US">
                <a:solidFill>
                  <a:schemeClr val="lt2"/>
                </a:solidFill>
                <a:latin typeface="Comic Sans MS"/>
                <a:ea typeface="Comic Sans MS"/>
                <a:cs typeface="Comic Sans MS"/>
                <a:sym typeface="Comic Sans MS"/>
              </a:rPr>
              <a:t>Países que participan: Argentina, Bolivia, Brasil, Chile,  Colombia, Paraguay, Perú y Uruguay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115" name="Shape 115"/>
          <p:cNvGrpSpPr/>
          <p:nvPr/>
        </p:nvGrpSpPr>
        <p:grpSpPr>
          <a:xfrm>
            <a:off y="4121150" x="-19050"/>
            <a:ext cy="2687636" cx="1603375"/>
            <a:chOff y="4121150" x="-19050"/>
            <a:chExt cy="2687636" cx="1603375"/>
          </a:xfrm>
        </p:grpSpPr>
        <p:pic>
          <p:nvPicPr>
            <p:cNvPr id="116" name="Shape 116"/>
            <p:cNvPicPr preferRelativeResize="0"/>
            <p:nvPr/>
          </p:nvPicPr>
          <p:blipFill rotWithShape="1">
            <a:blip r:embed="rId4">
              <a:alphaModFix/>
            </a:blip>
            <a:srcRect t="0" b="0" r="0" l="0"/>
            <a:stretch/>
          </p:blipFill>
          <p:spPr>
            <a:xfrm>
              <a:off y="4121150" x="-19050"/>
              <a:ext cy="2687636" cx="16033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17" name="Shape 117"/>
            <p:cNvSpPr txBox="1"/>
            <p:nvPr/>
          </p:nvSpPr>
          <p:spPr>
            <a:xfrm>
              <a:off y="4219575" x="104775"/>
              <a:ext cy="2443161" cx="1292225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Modulo Nacional </a:t>
              </a:r>
            </a:p>
          </p:txBody>
        </p:sp>
      </p:grpSp>
      <p:grpSp>
        <p:nvGrpSpPr>
          <p:cNvPr id="118" name="Shape 118"/>
          <p:cNvGrpSpPr/>
          <p:nvPr/>
        </p:nvGrpSpPr>
        <p:grpSpPr>
          <a:xfrm>
            <a:off y="4127500" x="487362"/>
            <a:ext cy="2693986" cx="1603375"/>
            <a:chOff y="4127500" x="487362"/>
            <a:chExt cy="2693986" cx="1603375"/>
          </a:xfrm>
        </p:grpSpPr>
        <p:pic>
          <p:nvPicPr>
            <p:cNvPr id="119" name="Shape 119"/>
            <p:cNvPicPr preferRelativeResize="0"/>
            <p:nvPr/>
          </p:nvPicPr>
          <p:blipFill rotWithShape="1">
            <a:blip r:embed="rId5">
              <a:alphaModFix/>
            </a:blip>
            <a:srcRect t="0" b="0" r="0" l="0"/>
            <a:stretch/>
          </p:blipFill>
          <p:spPr>
            <a:xfrm>
              <a:off y="4127500" x="487362"/>
              <a:ext cy="2693986" cx="16033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20" name="Shape 120"/>
            <p:cNvSpPr txBox="1"/>
            <p:nvPr/>
          </p:nvSpPr>
          <p:spPr>
            <a:xfrm>
              <a:off y="4227512" x="609600"/>
              <a:ext cy="2444750" cx="1292225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Modulo Nacional </a:t>
              </a:r>
            </a:p>
          </p:txBody>
        </p:sp>
      </p:grpSp>
      <p:grpSp>
        <p:nvGrpSpPr>
          <p:cNvPr id="121" name="Shape 121"/>
          <p:cNvGrpSpPr/>
          <p:nvPr/>
        </p:nvGrpSpPr>
        <p:grpSpPr>
          <a:xfrm>
            <a:off y="4121150" x="1060450"/>
            <a:ext cy="2687636" cx="1603375"/>
            <a:chOff y="4121150" x="1060450"/>
            <a:chExt cy="2687636" cx="1603375"/>
          </a:xfrm>
        </p:grpSpPr>
        <p:pic>
          <p:nvPicPr>
            <p:cNvPr id="122" name="Shape 122"/>
            <p:cNvPicPr preferRelativeResize="0"/>
            <p:nvPr/>
          </p:nvPicPr>
          <p:blipFill rotWithShape="1">
            <a:blip r:embed="rId6">
              <a:alphaModFix/>
            </a:blip>
            <a:srcRect t="0" b="0" r="0" l="0"/>
            <a:stretch/>
          </p:blipFill>
          <p:spPr>
            <a:xfrm>
              <a:off y="4121150" x="1060450"/>
              <a:ext cy="2687636" cx="16033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23" name="Shape 123"/>
            <p:cNvSpPr txBox="1"/>
            <p:nvPr/>
          </p:nvSpPr>
          <p:spPr>
            <a:xfrm>
              <a:off y="4219575" x="1185862"/>
              <a:ext cy="2443161" cx="1292225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Modulo Nacional </a:t>
              </a:r>
            </a:p>
          </p:txBody>
        </p:sp>
      </p:grpSp>
      <p:grpSp>
        <p:nvGrpSpPr>
          <p:cNvPr id="124" name="Shape 124"/>
          <p:cNvGrpSpPr/>
          <p:nvPr/>
        </p:nvGrpSpPr>
        <p:grpSpPr>
          <a:xfrm>
            <a:off y="4127500" x="1639886"/>
            <a:ext cy="2693986" cx="1603375"/>
            <a:chOff y="4127500" x="1639886"/>
            <a:chExt cy="2693986" cx="1603375"/>
          </a:xfrm>
        </p:grpSpPr>
        <p:pic>
          <p:nvPicPr>
            <p:cNvPr id="125" name="Shape 125"/>
            <p:cNvPicPr preferRelativeResize="0"/>
            <p:nvPr/>
          </p:nvPicPr>
          <p:blipFill rotWithShape="1">
            <a:blip r:embed="rId7">
              <a:alphaModFix/>
            </a:blip>
            <a:srcRect t="0" b="0" r="0" l="0"/>
            <a:stretch/>
          </p:blipFill>
          <p:spPr>
            <a:xfrm>
              <a:off y="4127500" x="1639886"/>
              <a:ext cy="2693986" cx="16033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26" name="Shape 126"/>
            <p:cNvSpPr txBox="1"/>
            <p:nvPr/>
          </p:nvSpPr>
          <p:spPr>
            <a:xfrm>
              <a:off y="4227512" x="1762125"/>
              <a:ext cy="2444750" cx="1292225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Modulo Nacional </a:t>
              </a:r>
            </a:p>
          </p:txBody>
        </p:sp>
      </p:grpSp>
      <p:grpSp>
        <p:nvGrpSpPr>
          <p:cNvPr id="127" name="Shape 127"/>
          <p:cNvGrpSpPr/>
          <p:nvPr/>
        </p:nvGrpSpPr>
        <p:grpSpPr>
          <a:xfrm>
            <a:off y="4127500" x="2139950"/>
            <a:ext cy="2693986" cx="1609725"/>
            <a:chOff y="4127500" x="2139950"/>
            <a:chExt cy="2693986" cx="1609725"/>
          </a:xfrm>
        </p:grpSpPr>
        <p:pic>
          <p:nvPicPr>
            <p:cNvPr id="128" name="Shape 128"/>
            <p:cNvPicPr preferRelativeResize="0"/>
            <p:nvPr/>
          </p:nvPicPr>
          <p:blipFill rotWithShape="1">
            <a:blip r:embed="rId8">
              <a:alphaModFix/>
            </a:blip>
            <a:srcRect t="0" b="0" r="0" l="0"/>
            <a:stretch/>
          </p:blipFill>
          <p:spPr>
            <a:xfrm>
              <a:off y="4127500" x="2139950"/>
              <a:ext cy="2693986" cx="16097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29" name="Shape 129"/>
            <p:cNvSpPr txBox="1"/>
            <p:nvPr/>
          </p:nvSpPr>
          <p:spPr>
            <a:xfrm>
              <a:off y="4227512" x="2265361"/>
              <a:ext cy="2444750" cx="1292225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Modulo Nacional </a:t>
              </a:r>
            </a:p>
          </p:txBody>
        </p:sp>
      </p:grpSp>
      <p:grpSp>
        <p:nvGrpSpPr>
          <p:cNvPr id="130" name="Shape 130"/>
          <p:cNvGrpSpPr/>
          <p:nvPr/>
        </p:nvGrpSpPr>
        <p:grpSpPr>
          <a:xfrm>
            <a:off y="4127500" x="2646361"/>
            <a:ext cy="2693986" cx="1601786"/>
            <a:chOff y="4127500" x="2646361"/>
            <a:chExt cy="2693986" cx="1601786"/>
          </a:xfrm>
        </p:grpSpPr>
        <p:pic>
          <p:nvPicPr>
            <p:cNvPr id="131" name="Shape 131"/>
            <p:cNvPicPr preferRelativeResize="0"/>
            <p:nvPr/>
          </p:nvPicPr>
          <p:blipFill rotWithShape="1">
            <a:blip r:embed="rId9">
              <a:alphaModFix/>
            </a:blip>
            <a:srcRect t="0" b="0" r="0" l="0"/>
            <a:stretch/>
          </p:blipFill>
          <p:spPr>
            <a:xfrm>
              <a:off y="4127500" x="2646361"/>
              <a:ext cy="2693986" cx="160178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32" name="Shape 132"/>
            <p:cNvSpPr txBox="1"/>
            <p:nvPr/>
          </p:nvSpPr>
          <p:spPr>
            <a:xfrm>
              <a:off y="4227512" x="2770186"/>
              <a:ext cy="2444750" cx="1292225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Modulo Nacional </a:t>
              </a:r>
            </a:p>
          </p:txBody>
        </p:sp>
      </p:grpSp>
      <p:sp>
        <p:nvSpPr>
          <p:cNvPr id="133" name="Shape 133"/>
          <p:cNvSpPr/>
          <p:nvPr/>
        </p:nvSpPr>
        <p:spPr>
          <a:xfrm>
            <a:off y="1651000" x="5581650"/>
            <a:ext cy="2065337" cx="3311524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ct val="25000"/>
              <a:buFont typeface="Nunito"/>
              <a:buNone/>
            </a:pPr>
            <a:r>
              <a:rPr strike="noStrike" u="none" b="1" cap="none" baseline="0" sz="2000" lang="en-US" i="0">
                <a:solidFill>
                  <a:srgbClr val="006600"/>
                </a:solidFill>
                <a:latin typeface="Nunito"/>
                <a:ea typeface="Nunito"/>
                <a:cs typeface="Nunito"/>
                <a:sym typeface="Nunito"/>
              </a:rPr>
              <a:t>Bases y marcos referenciales</a:t>
            </a:r>
          </a:p>
        </p:txBody>
      </p:sp>
      <p:sp>
        <p:nvSpPr>
          <p:cNvPr id="134" name="Shape 134"/>
          <p:cNvSpPr/>
          <p:nvPr/>
        </p:nvSpPr>
        <p:spPr>
          <a:xfrm>
            <a:off y="4833937" x="5003800"/>
            <a:ext cy="1763711" cx="34925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00"/>
              </a:buClr>
              <a:buSzPct val="25000"/>
              <a:buFont typeface="Nunito"/>
              <a:buNone/>
            </a:pPr>
            <a:r>
              <a:rPr strike="noStrike" u="none" b="1" cap="none" baseline="0" sz="2000" lang="en-US" i="0">
                <a:solidFill>
                  <a:srgbClr val="006600"/>
                </a:solidFill>
                <a:latin typeface="Nunito"/>
                <a:ea typeface="Nunito"/>
                <a:cs typeface="Nunito"/>
                <a:sym typeface="Nunito"/>
              </a:rPr>
              <a:t>Aspectos específicos y diferenciales propios de cada territorio</a:t>
            </a:r>
          </a:p>
        </p:txBody>
      </p:sp>
      <p:grpSp>
        <p:nvGrpSpPr>
          <p:cNvPr id="135" name="Shape 135"/>
          <p:cNvGrpSpPr/>
          <p:nvPr/>
        </p:nvGrpSpPr>
        <p:grpSpPr>
          <a:xfrm>
            <a:off y="1884361" x="-19050"/>
            <a:ext cy="1816099" cx="5438774"/>
            <a:chOff y="1884361" x="-19050"/>
            <a:chExt cy="1816099" cx="5438774"/>
          </a:xfrm>
        </p:grpSpPr>
        <p:pic>
          <p:nvPicPr>
            <p:cNvPr id="136" name="Shape 136"/>
            <p:cNvPicPr preferRelativeResize="0"/>
            <p:nvPr/>
          </p:nvPicPr>
          <p:blipFill rotWithShape="1">
            <a:blip r:embed="rId10">
              <a:alphaModFix/>
            </a:blip>
            <a:srcRect t="0" b="0" r="0" l="0"/>
            <a:stretch/>
          </p:blipFill>
          <p:spPr>
            <a:xfrm>
              <a:off y="1884361" x="-19050"/>
              <a:ext cy="1816099" cx="543877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37" name="Shape 137"/>
            <p:cNvSpPr txBox="1"/>
            <p:nvPr/>
          </p:nvSpPr>
          <p:spPr>
            <a:xfrm>
              <a:off y="2000250" x="119061"/>
              <a:ext cy="1539874" cx="5160962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32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Modulo internacional </a:t>
              </a:r>
            </a:p>
          </p:txBody>
        </p:sp>
      </p:grpSp>
      <p:grpSp>
        <p:nvGrpSpPr>
          <p:cNvPr id="138" name="Shape 138"/>
          <p:cNvGrpSpPr/>
          <p:nvPr/>
        </p:nvGrpSpPr>
        <p:grpSpPr>
          <a:xfrm>
            <a:off y="2389186" x="5310187"/>
            <a:ext cy="725486" cx="682625"/>
            <a:chOff y="2389186" x="5310187"/>
            <a:chExt cy="725486" cx="682625"/>
          </a:xfrm>
        </p:grpSpPr>
        <p:pic>
          <p:nvPicPr>
            <p:cNvPr id="139" name="Shape 139"/>
            <p:cNvPicPr preferRelativeResize="0"/>
            <p:nvPr/>
          </p:nvPicPr>
          <p:blipFill rotWithShape="1">
            <a:blip r:embed="rId11">
              <a:alphaModFix/>
            </a:blip>
            <a:srcRect t="0" b="0" r="0" l="0"/>
            <a:stretch/>
          </p:blipFill>
          <p:spPr>
            <a:xfrm>
              <a:off y="2389186" x="5310187"/>
              <a:ext cy="725486" cx="6826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40" name="Shape 140"/>
            <p:cNvSpPr txBox="1"/>
            <p:nvPr/>
          </p:nvSpPr>
          <p:spPr>
            <a:xfrm>
              <a:off y="2573336" x="5364162"/>
              <a:ext cy="306386" cx="431799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trike="noStrike" u="none" b="0" cap="none" baseline="0" sz="180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1" name="Shape 141"/>
          <p:cNvSpPr/>
          <p:nvPr/>
        </p:nvSpPr>
        <p:spPr>
          <a:xfrm>
            <a:off y="4365625" x="4716462"/>
            <a:ext cy="647700" cx="1800225"/>
          </a:xfrm>
          <a:prstGeom prst="curvedDownArrow">
            <a:avLst>
              <a:gd fmla="val 17714" name="adj1"/>
              <a:gd fmla="val 20628" name="adj2"/>
              <a:gd fmla="val 16200" name="adj3"/>
            </a:avLst>
          </a:prstGeom>
          <a:gradFill>
            <a:gsLst>
              <a:gs pos="0">
                <a:srgbClr val="769535"/>
              </a:gs>
              <a:gs pos="80000">
                <a:srgbClr val="9BC348"/>
              </a:gs>
              <a:gs pos="100000">
                <a:srgbClr val="9CC746"/>
              </a:gs>
            </a:gsLst>
            <a:lin ang="16200000" scaled="0"/>
          </a:gradFill>
          <a:ln w="9525" cap="rnd">
            <a:solidFill>
              <a:srgbClr val="98B954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spAutoFit/>
          </a:bodyPr>
          <a:lstStyle/>
          <a:p>
            <a:pPr algn="ctr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2" name="Shape 142"/>
          <p:cNvPicPr preferRelativeResize="0"/>
          <p:nvPr/>
        </p:nvPicPr>
        <p:blipFill rotWithShape="1">
          <a:blip r:embed="rId12">
            <a:alphaModFix/>
          </a:blip>
          <a:srcRect t="0" b="0" r="0" l="0"/>
          <a:stretch/>
        </p:blipFill>
        <p:spPr>
          <a:xfrm>
            <a:off y="6308725" x="7918450"/>
            <a:ext cy="549275" cx="12255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3" name="Shape 143"/>
          <p:cNvGrpSpPr/>
          <p:nvPr/>
        </p:nvGrpSpPr>
        <p:grpSpPr>
          <a:xfrm>
            <a:off y="4127500" x="3011486"/>
            <a:ext cy="2693986" cx="1609725"/>
            <a:chOff y="4127500" x="3011486"/>
            <a:chExt cy="2693986" cx="1609725"/>
          </a:xfrm>
        </p:grpSpPr>
        <p:pic>
          <p:nvPicPr>
            <p:cNvPr id="144" name="Shape 144"/>
            <p:cNvPicPr preferRelativeResize="0"/>
            <p:nvPr/>
          </p:nvPicPr>
          <p:blipFill rotWithShape="1">
            <a:blip r:embed="rId13">
              <a:alphaModFix/>
            </a:blip>
            <a:srcRect t="0" b="0" r="0" l="0"/>
            <a:stretch/>
          </p:blipFill>
          <p:spPr>
            <a:xfrm>
              <a:off y="4127500" x="3011486"/>
              <a:ext cy="2693986" cx="16097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45" name="Shape 145"/>
            <p:cNvSpPr txBox="1"/>
            <p:nvPr/>
          </p:nvSpPr>
          <p:spPr>
            <a:xfrm>
              <a:off y="4227512" x="3138486"/>
              <a:ext cy="2444750" cx="1292225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Modulo Nacional </a:t>
              </a:r>
            </a:p>
          </p:txBody>
        </p:sp>
      </p:grpSp>
      <p:grpSp>
        <p:nvGrpSpPr>
          <p:cNvPr id="146" name="Shape 146"/>
          <p:cNvGrpSpPr/>
          <p:nvPr/>
        </p:nvGrpSpPr>
        <p:grpSpPr>
          <a:xfrm>
            <a:off y="4127500" x="3511550"/>
            <a:ext cy="2693986" cx="1603375"/>
            <a:chOff y="4127500" x="3511550"/>
            <a:chExt cy="2693986" cx="1603375"/>
          </a:xfrm>
        </p:grpSpPr>
        <p:pic>
          <p:nvPicPr>
            <p:cNvPr id="147" name="Shape 147"/>
            <p:cNvPicPr preferRelativeResize="0"/>
            <p:nvPr/>
          </p:nvPicPr>
          <p:blipFill rotWithShape="1">
            <a:blip r:embed="rId14">
              <a:alphaModFix/>
            </a:blip>
            <a:srcRect t="0" b="0" r="0" l="0"/>
            <a:stretch/>
          </p:blipFill>
          <p:spPr>
            <a:xfrm>
              <a:off y="4127500" x="3511550"/>
              <a:ext cy="2693986" cx="16033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48" name="Shape 148"/>
            <p:cNvSpPr txBox="1"/>
            <p:nvPr/>
          </p:nvSpPr>
          <p:spPr>
            <a:xfrm>
              <a:off y="4227512" x="3633787"/>
              <a:ext cy="2444750" cx="1292225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Modulo Nacional </a:t>
              </a:r>
            </a:p>
          </p:txBody>
        </p:sp>
      </p:grpSp>
      <p:sp>
        <p:nvSpPr>
          <p:cNvPr id="149" name="Shape 149"/>
          <p:cNvSpPr txBox="1"/>
          <p:nvPr/>
        </p:nvSpPr>
        <p:spPr>
          <a:xfrm>
            <a:off y="912812" x="0"/>
            <a:ext cy="822324" cx="71643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-622300" marL="622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Projeto Escola Regional Virtual sobre Inspecione Fitossanitária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 rotWithShape="1">
          <a:blip r:embed="rId3">
            <a:alphaModFix/>
          </a:blip>
          <a:stretch>
            <a:fillRect t="0" b="0" r="0" l="0"/>
          </a:stretch>
        </a:blipFill>
      </p:bgPr>
    </p:bg>
    <p:spTree>
      <p:nvGrpSpPr>
        <p:cNvPr id="154" name="Shape 1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pSp>
        <p:nvGrpSpPr>
          <p:cNvPr id="155" name="Shape 155"/>
          <p:cNvGrpSpPr/>
          <p:nvPr/>
        </p:nvGrpSpPr>
        <p:grpSpPr>
          <a:xfrm>
            <a:off y="5505450" x="2578100"/>
            <a:ext cy="919162" cx="4067175"/>
            <a:chOff y="5505450" x="2578100"/>
            <a:chExt cy="919162" cx="4067175"/>
          </a:xfrm>
        </p:grpSpPr>
        <p:pic>
          <p:nvPicPr>
            <p:cNvPr id="156" name="Shape 156"/>
            <p:cNvPicPr preferRelativeResize="0"/>
            <p:nvPr/>
          </p:nvPicPr>
          <p:blipFill rotWithShape="1">
            <a:blip r:embed="rId4">
              <a:alphaModFix/>
            </a:blip>
            <a:srcRect t="0" b="0" r="0" l="0"/>
            <a:stretch/>
          </p:blipFill>
          <p:spPr>
            <a:xfrm>
              <a:off y="5505450" x="2578100"/>
              <a:ext cy="919162" cx="40671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57" name="Shape 157"/>
            <p:cNvSpPr txBox="1"/>
            <p:nvPr/>
          </p:nvSpPr>
          <p:spPr>
            <a:xfrm>
              <a:off y="5573712" x="2701925"/>
              <a:ext cy="730250" cx="3846511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l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Sustentabilidad financiera</a:t>
              </a:r>
            </a:p>
          </p:txBody>
        </p:sp>
      </p:grpSp>
      <p:grpSp>
        <p:nvGrpSpPr>
          <p:cNvPr id="158" name="Shape 158"/>
          <p:cNvGrpSpPr/>
          <p:nvPr/>
        </p:nvGrpSpPr>
        <p:grpSpPr>
          <a:xfrm>
            <a:off y="4694237" x="3303587"/>
            <a:ext cy="762000" cx="2547936"/>
            <a:chOff y="4694237" x="3303587"/>
            <a:chExt cy="762000" cx="2547936"/>
          </a:xfrm>
        </p:grpSpPr>
        <p:pic>
          <p:nvPicPr>
            <p:cNvPr id="159" name="Shape 159"/>
            <p:cNvPicPr preferRelativeResize="0"/>
            <p:nvPr/>
          </p:nvPicPr>
          <p:blipFill rotWithShape="1">
            <a:blip r:embed="rId5">
              <a:alphaModFix/>
            </a:blip>
            <a:srcRect t="0" b="0" r="0" l="0"/>
            <a:stretch/>
          </p:blipFill>
          <p:spPr>
            <a:xfrm>
              <a:off y="4694237" x="3303587"/>
              <a:ext cy="762000" cx="254793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60" name="Shape 160"/>
            <p:cNvSpPr txBox="1"/>
            <p:nvPr/>
          </p:nvSpPr>
          <p:spPr>
            <a:xfrm>
              <a:off y="4756150" x="3425825"/>
              <a:ext cy="577850" cx="2338387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l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Gobernabilidad</a:t>
              </a:r>
            </a:p>
          </p:txBody>
        </p:sp>
      </p:grpSp>
      <p:grpSp>
        <p:nvGrpSpPr>
          <p:cNvPr id="161" name="Shape 161"/>
          <p:cNvGrpSpPr/>
          <p:nvPr/>
        </p:nvGrpSpPr>
        <p:grpSpPr>
          <a:xfrm>
            <a:off y="1884361" x="341312"/>
            <a:ext cy="955675" cx="8461375"/>
            <a:chOff y="1884361" x="341312"/>
            <a:chExt cy="955675" cx="8461375"/>
          </a:xfrm>
        </p:grpSpPr>
        <p:pic>
          <p:nvPicPr>
            <p:cNvPr id="162" name="Shape 162"/>
            <p:cNvPicPr preferRelativeResize="0"/>
            <p:nvPr/>
          </p:nvPicPr>
          <p:blipFill rotWithShape="1">
            <a:blip r:embed="rId6">
              <a:alphaModFix/>
            </a:blip>
            <a:srcRect t="0" b="0" r="0" l="0"/>
            <a:stretch/>
          </p:blipFill>
          <p:spPr>
            <a:xfrm>
              <a:off y="1884361" x="341312"/>
              <a:ext cy="955675" cx="846137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63" name="Shape 163"/>
            <p:cNvSpPr txBox="1"/>
            <p:nvPr/>
          </p:nvSpPr>
          <p:spPr>
            <a:xfrm>
              <a:off y="1954211" x="433387"/>
              <a:ext cy="692149" cx="8277224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ctr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8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Principales desafíos actuales del proyecto</a:t>
              </a:r>
            </a:p>
          </p:txBody>
        </p:sp>
      </p:grpSp>
      <p:pic>
        <p:nvPicPr>
          <p:cNvPr id="164" name="Shape 164"/>
          <p:cNvPicPr preferRelativeResize="0"/>
          <p:nvPr/>
        </p:nvPicPr>
        <p:blipFill rotWithShape="1">
          <a:blip r:embed="rId7">
            <a:alphaModFix/>
          </a:blip>
          <a:srcRect t="0" b="0" r="0" l="0"/>
          <a:stretch/>
        </p:blipFill>
        <p:spPr>
          <a:xfrm>
            <a:off y="6308725" x="7918450"/>
            <a:ext cy="549275" cx="12255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65" name="Shape 165"/>
          <p:cNvGrpSpPr/>
          <p:nvPr/>
        </p:nvGrpSpPr>
        <p:grpSpPr>
          <a:xfrm>
            <a:off y="3760787" x="1579562"/>
            <a:ext cy="817561" cx="6216650"/>
            <a:chOff y="3760787" x="1579562"/>
            <a:chExt cy="817561" cx="6216650"/>
          </a:xfrm>
        </p:grpSpPr>
        <p:pic>
          <p:nvPicPr>
            <p:cNvPr id="166" name="Shape 166"/>
            <p:cNvPicPr preferRelativeResize="0"/>
            <p:nvPr/>
          </p:nvPicPr>
          <p:blipFill rotWithShape="1">
            <a:blip r:embed="rId8">
              <a:alphaModFix/>
            </a:blip>
            <a:srcRect t="0" b="0" r="0" l="0"/>
            <a:stretch/>
          </p:blipFill>
          <p:spPr>
            <a:xfrm>
              <a:off y="3760787" x="1579562"/>
              <a:ext cy="817561" cx="62166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67" name="Shape 167"/>
            <p:cNvSpPr txBox="1"/>
            <p:nvPr/>
          </p:nvSpPr>
          <p:spPr>
            <a:xfrm>
              <a:off y="3824287" x="1698625"/>
              <a:ext cy="641350" cx="6007100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l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Alianzas con Universidades en los países</a:t>
              </a:r>
            </a:p>
          </p:txBody>
        </p:sp>
      </p:grpSp>
      <p:grpSp>
        <p:nvGrpSpPr>
          <p:cNvPr id="168" name="Shape 168"/>
          <p:cNvGrpSpPr/>
          <p:nvPr/>
        </p:nvGrpSpPr>
        <p:grpSpPr>
          <a:xfrm>
            <a:off y="2968625" x="665162"/>
            <a:ext cy="762000" cx="7777162"/>
            <a:chOff y="2968625" x="665162"/>
            <a:chExt cy="762000" cx="7777162"/>
          </a:xfrm>
        </p:grpSpPr>
        <p:pic>
          <p:nvPicPr>
            <p:cNvPr id="169" name="Shape 169"/>
            <p:cNvPicPr preferRelativeResize="0"/>
            <p:nvPr/>
          </p:nvPicPr>
          <p:blipFill rotWithShape="1">
            <a:blip r:embed="rId9">
              <a:alphaModFix/>
            </a:blip>
            <a:srcRect t="0" b="0" r="0" l="0"/>
            <a:stretch/>
          </p:blipFill>
          <p:spPr>
            <a:xfrm>
              <a:off y="2968625" x="665162"/>
              <a:ext cy="762000" cx="77771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</p:pic>
        <p:sp>
          <p:nvSpPr>
            <p:cNvPr id="170" name="Shape 170"/>
            <p:cNvSpPr txBox="1"/>
            <p:nvPr/>
          </p:nvSpPr>
          <p:spPr>
            <a:xfrm>
              <a:off y="3028950" x="787400"/>
              <a:ext cy="584200" cx="7569200"/>
            </a:xfrm>
            <a:prstGeom prst="rect">
              <a:avLst/>
            </a:prstGeom>
            <a:noFill/>
            <a:ln>
              <a:noFill/>
            </a:ln>
          </p:spPr>
          <p:txBody>
            <a:bodyPr bIns="45700" rIns="91425" lIns="91425" tIns="45700" anchor="ctr" anchorCtr="0">
              <a:spAutoFit/>
            </a:bodyPr>
            <a:lstStyle/>
            <a:p>
              <a:pPr algn="l" rtl="0" lvl="0" marR="0" indent="0" mar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ct val="25000"/>
                <a:buFont typeface="Nunito"/>
                <a:buNone/>
              </a:pPr>
              <a:r>
                <a:rPr strike="noStrike" u="none" b="1" cap="none" baseline="0" sz="2000" lang="en-US" i="0">
                  <a:solidFill>
                    <a:srgbClr val="FFFFFF"/>
                  </a:solidFill>
                  <a:latin typeface="Nunito"/>
                  <a:ea typeface="Nunito"/>
                  <a:cs typeface="Nunito"/>
                  <a:sym typeface="Nunito"/>
                </a:rPr>
                <a:t>Minimizar las diferencias de avance entre países </a:t>
              </a:r>
            </a:p>
          </p:txBody>
        </p:sp>
      </p:grpSp>
      <p:sp>
        <p:nvSpPr>
          <p:cNvPr id="171" name="Shape 171"/>
          <p:cNvSpPr txBox="1"/>
          <p:nvPr/>
        </p:nvSpPr>
        <p:spPr>
          <a:xfrm>
            <a:off y="912812" x="0"/>
            <a:ext cy="822324" cx="716438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ctr" anchorCtr="0">
            <a:spAutoFit/>
          </a:bodyPr>
          <a:lstStyle/>
          <a:p>
            <a:pPr algn="just" rtl="0" lvl="0" marR="0" indent="-622300" marL="622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strike="noStrike" u="none" b="1" cap="none" baseline="0" sz="2400" lang="en-US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Projeto Escola Regional Virtual sobre Inspecione Fitossanitária</a:t>
            </a:r>
          </a:p>
        </p:txBody>
      </p:sp>
      <p:sp>
        <p:nvSpPr>
          <p:cNvPr id="172" name="Shape 172"/>
          <p:cNvSpPr txBox="1"/>
          <p:nvPr/>
        </p:nvSpPr>
        <p:spPr>
          <a:xfrm>
            <a:off y="419100" x="107950"/>
            <a:ext cy="336549" cx="19049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spAutoFit/>
          </a:bodyPr>
          <a:lstStyle/>
          <a:p>
            <a:pPr algn="l" rtl="0" lvl="0" marR="0" indent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Verdana"/>
              <a:buNone/>
            </a:pPr>
            <a:r>
              <a:rPr strike="noStrike" u="none" b="1" cap="none" baseline="0" sz="1600" lang="en-US" i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XXVIII RO CAS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name="COSAVE - Powerpoin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