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drawings/drawing1.xml" ContentType="application/vnd.openxmlformats-officedocument.drawingml.chartshapes+xml"/>
  <Override PartName="/ppt/charts/chart3.xml" ContentType="application/vnd.openxmlformats-officedocument.drawingml.chart+xml"/>
  <Override PartName="/ppt/drawings/drawing2.xml" ContentType="application/vnd.openxmlformats-officedocument.drawingml.chartshape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64" r:id="rId2"/>
    <p:sldId id="263" r:id="rId3"/>
    <p:sldId id="265" r:id="rId4"/>
    <p:sldId id="257" r:id="rId5"/>
    <p:sldId id="259" r:id="rId6"/>
    <p:sldId id="260" r:id="rId7"/>
    <p:sldId id="261" r:id="rId8"/>
    <p:sldId id="262" r:id="rId9"/>
  </p:sldIdLst>
  <p:sldSz cx="9144000" cy="6858000" type="screen4x3"/>
  <p:notesSz cx="6858000" cy="9144000"/>
  <p:defaultTextStyle>
    <a:defPPr>
      <a:defRPr lang="es-E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C8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1" autoAdjust="0"/>
    <p:restoredTop sz="94668" autoAdjust="0"/>
  </p:normalViewPr>
  <p:slideViewPr>
    <p:cSldViewPr>
      <p:cViewPr>
        <p:scale>
          <a:sx n="100" d="100"/>
          <a:sy n="100" d="100"/>
        </p:scale>
        <p:origin x="-156" y="-2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400" d="100"/>
        <a:sy n="4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D:\Documentos%20OAP%202014\VARIOS\CAS\INFORMES%20DE%20COYUNTURA\Carne%20aviar_O_x_D(1).xlsx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D:\Documentos%20OAP%202014\VARIOS\CAS\INFORMES%20DE%20COYUNTURA\Producci&#243;n%20y%20exportaci&#243;n%20carne%20de%20pollo%20CAS-%20MUNDO.xlsx" TargetMode="Externa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file:///D:\Documentos%20OAP%202014\VARIOS\CAS\INFORMES%20DE%20COYUNTURA\Producci&#243;n%20y%20exportaci&#243;n%20carne%20de%20pollo%20CAS-%20MUNDO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C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Oferta y Demanda</a:t>
            </a:r>
          </a:p>
          <a:p>
            <a:pPr>
              <a:defRPr/>
            </a:pPr>
            <a:r>
              <a:rPr lang="en-US"/>
              <a:t>País:</a:t>
            </a:r>
            <a:r>
              <a:rPr lang="en-US" baseline="0"/>
              <a:t> Región CAS - Producto: Carne Aviar</a:t>
            </a:r>
            <a:endParaRPr lang="en-US"/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.11027396178350823"/>
          <c:y val="0.13470681458003181"/>
          <c:w val="0.86533586635644733"/>
          <c:h val="0.69572107765451796"/>
        </c:manualLayout>
      </c:layout>
      <c:barChart>
        <c:barDir val="col"/>
        <c:grouping val="clustered"/>
        <c:varyColors val="0"/>
        <c:ser>
          <c:idx val="0"/>
          <c:order val="0"/>
          <c:tx>
            <c:v>Oferta Total</c:v>
          </c:tx>
          <c:invertIfNegative val="0"/>
          <c:dLbls>
            <c:dLbl>
              <c:idx val="0"/>
              <c:layout>
                <c:manualLayout>
                  <c:x val="-4.0398405340975045E-2"/>
                  <c:y val="1.9373658061751238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2.1202703107062865E-2"/>
                  <c:y val="-6.4787755708554176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1.9885464307734316E-2"/>
                  <c:y val="8.7914856777367208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1.7940748782899349E-2"/>
                  <c:y val="-5.5023506127960357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1.6309771620817475E-2"/>
                  <c:y val="-6.3159662924493973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.0" sourceLinked="0"/>
            <c:txPr>
              <a:bodyPr/>
              <a:lstStyle/>
              <a:p>
                <a:pPr>
                  <a:defRPr sz="1400" b="1">
                    <a:solidFill>
                      <a:schemeClr val="accent5">
                        <a:lumMod val="10000"/>
                      </a:schemeClr>
                    </a:solidFill>
                    <a:latin typeface="Arial" pitchFamily="34" charset="0"/>
                    <a:cs typeface="Arial" pitchFamily="34" charset="0"/>
                  </a:defRPr>
                </a:pPr>
                <a:endParaRPr lang="es-C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Dados!$C$5:$G$5</c:f>
              <c:numCache>
                <c:formatCode>General</c:formatCode>
                <c:ptCount val="5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</c:numCache>
            </c:numRef>
          </c:cat>
          <c:val>
            <c:numRef>
              <c:f>Dados!$C$8:$G$8</c:f>
              <c:numCache>
                <c:formatCode>#,##0</c:formatCode>
                <c:ptCount val="5"/>
                <c:pt idx="0">
                  <c:v>13506964</c:v>
                </c:pt>
                <c:pt idx="1">
                  <c:v>15031378</c:v>
                </c:pt>
                <c:pt idx="2">
                  <c:v>15840510</c:v>
                </c:pt>
                <c:pt idx="3">
                  <c:v>15750184</c:v>
                </c:pt>
                <c:pt idx="4">
                  <c:v>15441334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87969792"/>
        <c:axId val="87971328"/>
      </c:barChart>
      <c:lineChart>
        <c:grouping val="standard"/>
        <c:varyColors val="0"/>
        <c:ser>
          <c:idx val="1"/>
          <c:order val="1"/>
          <c:tx>
            <c:v>Demanda Total</c:v>
          </c:tx>
          <c:spPr>
            <a:ln w="50800">
              <a:solidFill>
                <a:srgbClr val="FFC000"/>
              </a:solidFill>
            </a:ln>
          </c:spPr>
          <c:marker>
            <c:symbol val="diamond"/>
            <c:size val="10"/>
            <c:spPr>
              <a:solidFill>
                <a:srgbClr val="FFC000"/>
              </a:solidFill>
            </c:spPr>
          </c:marker>
          <c:dPt>
            <c:idx val="1"/>
            <c:marker>
              <c:spPr>
                <a:solidFill>
                  <a:srgbClr val="FFC000"/>
                </a:solidFill>
                <a:ln>
                  <a:solidFill>
                    <a:srgbClr val="FFC000"/>
                  </a:solidFill>
                </a:ln>
              </c:spPr>
            </c:marker>
            <c:bubble3D val="0"/>
          </c:dPt>
          <c:dLbls>
            <c:dLbl>
              <c:idx val="0"/>
              <c:layout>
                <c:manualLayout>
                  <c:x val="1.8381497886857188E-2"/>
                  <c:y val="-2.044785472932957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8.4038987802730874E-3"/>
                  <c:y val="-5.662187975802578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6.7106362698756087E-3"/>
                  <c:y val="-4.02119535605915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5.3933974705470582E-3"/>
                  <c:y val="-3.412297269068173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1.879990131946053E-3"/>
                  <c:y val="-4.011418185107259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.0" sourceLinked="0"/>
            <c:txPr>
              <a:bodyPr/>
              <a:lstStyle/>
              <a:p>
                <a:pPr>
                  <a:defRPr sz="1400" b="1">
                    <a:solidFill>
                      <a:srgbClr val="BC8F00"/>
                    </a:solidFill>
                    <a:latin typeface="Arial" pitchFamily="34" charset="0"/>
                    <a:cs typeface="Arial" pitchFamily="34" charset="0"/>
                  </a:defRPr>
                </a:pPr>
                <a:endParaRPr lang="es-C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Dados!$C$5:$G$5</c:f>
              <c:numCache>
                <c:formatCode>General</c:formatCode>
                <c:ptCount val="5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</c:numCache>
            </c:numRef>
          </c:cat>
          <c:val>
            <c:numRef>
              <c:f>Dados!$C$11:$G$11</c:f>
              <c:numCache>
                <c:formatCode>#,##0</c:formatCode>
                <c:ptCount val="5"/>
                <c:pt idx="0">
                  <c:v>13473475</c:v>
                </c:pt>
                <c:pt idx="1">
                  <c:v>14942659</c:v>
                </c:pt>
                <c:pt idx="2">
                  <c:v>15763593</c:v>
                </c:pt>
                <c:pt idx="3">
                  <c:v>15681613</c:v>
                </c:pt>
                <c:pt idx="4">
                  <c:v>15349310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87969792"/>
        <c:axId val="87971328"/>
      </c:lineChart>
      <c:catAx>
        <c:axId val="8796979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 b="1">
                <a:latin typeface="Arial" pitchFamily="34" charset="0"/>
                <a:cs typeface="Arial" pitchFamily="34" charset="0"/>
              </a:defRPr>
            </a:pPr>
            <a:endParaRPr lang="es-CL"/>
          </a:p>
        </c:txPr>
        <c:crossAx val="87971328"/>
        <c:crosses val="autoZero"/>
        <c:auto val="1"/>
        <c:lblAlgn val="ctr"/>
        <c:lblOffset val="100"/>
        <c:noMultiLvlLbl val="0"/>
      </c:catAx>
      <c:valAx>
        <c:axId val="87971328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 sz="1200">
                    <a:latin typeface="Arial" pitchFamily="34" charset="0"/>
                    <a:cs typeface="Arial" pitchFamily="34" charset="0"/>
                  </a:defRPr>
                </a:pPr>
                <a:r>
                  <a:rPr lang="en-US" sz="1600" dirty="0" err="1" smtClean="0">
                    <a:latin typeface="Arial" pitchFamily="34" charset="0"/>
                    <a:cs typeface="Arial" pitchFamily="34" charset="0"/>
                  </a:rPr>
                  <a:t>Millones</a:t>
                </a:r>
                <a:r>
                  <a:rPr lang="en-US" sz="1600" dirty="0" smtClean="0">
                    <a:latin typeface="Arial" pitchFamily="34" charset="0"/>
                    <a:cs typeface="Arial" pitchFamily="34" charset="0"/>
                  </a:rPr>
                  <a:t> de </a:t>
                </a:r>
                <a:r>
                  <a:rPr lang="en-US" sz="1600" dirty="0" err="1" smtClean="0">
                    <a:latin typeface="Arial" pitchFamily="34" charset="0"/>
                    <a:cs typeface="Arial" pitchFamily="34" charset="0"/>
                  </a:rPr>
                  <a:t>toneladas</a:t>
                </a:r>
                <a:endParaRPr lang="en-US" sz="1600" dirty="0">
                  <a:latin typeface="Arial" pitchFamily="34" charset="0"/>
                  <a:cs typeface="Arial" pitchFamily="34" charset="0"/>
                </a:endParaRPr>
              </a:p>
            </c:rich>
          </c:tx>
          <c:layout>
            <c:manualLayout>
              <c:xMode val="edge"/>
              <c:yMode val="edge"/>
              <c:x val="4.8929314862452764E-3"/>
              <c:y val="0.25591594217255631"/>
            </c:manualLayout>
          </c:layout>
          <c:overlay val="0"/>
        </c:title>
        <c:numFmt formatCode="#,##0" sourceLinked="0"/>
        <c:majorTickMark val="out"/>
        <c:minorTickMark val="none"/>
        <c:tickLblPos val="nextTo"/>
        <c:txPr>
          <a:bodyPr/>
          <a:lstStyle/>
          <a:p>
            <a:pPr>
              <a:defRPr sz="1400" b="1">
                <a:latin typeface="Arial" pitchFamily="34" charset="0"/>
                <a:cs typeface="Arial" pitchFamily="34" charset="0"/>
              </a:defRPr>
            </a:pPr>
            <a:endParaRPr lang="es-CL"/>
          </a:p>
        </c:txPr>
        <c:crossAx val="87969792"/>
        <c:crosses val="autoZero"/>
        <c:crossBetween val="between"/>
        <c:dispUnits>
          <c:builtInUnit val="millions"/>
        </c:dispUnits>
      </c:valAx>
    </c:plotArea>
    <c:legend>
      <c:legendPos val="r"/>
      <c:layout>
        <c:manualLayout>
          <c:xMode val="edge"/>
          <c:yMode val="edge"/>
          <c:x val="0.28286601984937737"/>
          <c:y val="0.90634417795312561"/>
          <c:w val="0.4994697773064693"/>
          <c:h val="9.03328050713154E-2"/>
        </c:manualLayout>
      </c:layout>
      <c:overlay val="0"/>
      <c:spPr>
        <a:ln>
          <a:noFill/>
        </a:ln>
      </c:spPr>
      <c:txPr>
        <a:bodyPr/>
        <a:lstStyle/>
        <a:p>
          <a:pPr>
            <a:defRPr sz="1400" b="1">
              <a:latin typeface="Arial" pitchFamily="34" charset="0"/>
              <a:cs typeface="Arial" pitchFamily="34" charset="0"/>
            </a:defRPr>
          </a:pPr>
          <a:endParaRPr lang="es-CL"/>
        </a:p>
      </c:txPr>
    </c:legend>
    <c:plotVisOnly val="1"/>
    <c:dispBlanksAs val="gap"/>
    <c:showDLblsOverMax val="0"/>
  </c:chart>
  <c:spPr>
    <a:ln w="28575">
      <a:solidFill>
        <a:schemeClr val="tx1"/>
      </a:solidFill>
    </a:ln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C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s-ES" sz="1200" dirty="0"/>
              <a:t>Participación del CAS en</a:t>
            </a:r>
            <a:r>
              <a:rPr lang="es-ES" sz="1200" baseline="0" dirty="0"/>
              <a:t> la producción</a:t>
            </a:r>
          </a:p>
          <a:p>
            <a:pPr>
              <a:defRPr/>
            </a:pPr>
            <a:r>
              <a:rPr lang="es-ES" sz="1200" baseline="0" dirty="0"/>
              <a:t>Mundial de Carne Aviar</a:t>
            </a:r>
            <a:endParaRPr lang="es-ES" sz="1200" dirty="0"/>
          </a:p>
        </c:rich>
      </c:tx>
      <c:layout/>
      <c:overlay val="1"/>
      <c:spPr>
        <a:solidFill>
          <a:schemeClr val="accent1"/>
        </a:solidFill>
        <a:ln w="15875">
          <a:solidFill>
            <a:srgbClr val="000000"/>
          </a:solidFill>
        </a:ln>
      </c:spPr>
    </c:title>
    <c:autoTitleDeleted val="0"/>
    <c:plotArea>
      <c:layout>
        <c:manualLayout>
          <c:layoutTarget val="inner"/>
          <c:xMode val="edge"/>
          <c:yMode val="edge"/>
          <c:x val="0.14633714251358171"/>
          <c:y val="0.2211366636189388"/>
          <c:w val="0.81935522215985568"/>
          <c:h val="0.54219691781172652"/>
        </c:manualLayout>
      </c:layout>
      <c:lineChart>
        <c:grouping val="standard"/>
        <c:varyColors val="0"/>
        <c:ser>
          <c:idx val="0"/>
          <c:order val="0"/>
          <c:tx>
            <c:strRef>
              <c:f>Hoja1!$A$2</c:f>
              <c:strCache>
                <c:ptCount val="1"/>
                <c:pt idx="0">
                  <c:v>CAS</c:v>
                </c:pt>
              </c:strCache>
            </c:strRef>
          </c:tx>
          <c:spPr>
            <a:ln>
              <a:solidFill>
                <a:srgbClr val="C00000"/>
              </a:solidFill>
            </a:ln>
          </c:spPr>
          <c:marker>
            <c:symbol val="diamond"/>
            <c:size val="7"/>
            <c:spPr>
              <a:solidFill>
                <a:srgbClr val="C00000"/>
              </a:solidFill>
              <a:ln>
                <a:solidFill>
                  <a:srgbClr val="C00000"/>
                </a:solidFill>
              </a:ln>
            </c:spPr>
          </c:marker>
          <c:cat>
            <c:numRef>
              <c:f>Hoja1!$B$1:$F$1</c:f>
              <c:numCache>
                <c:formatCode>General</c:formatCode>
                <c:ptCount val="5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</c:numCache>
            </c:numRef>
          </c:cat>
          <c:val>
            <c:numRef>
              <c:f>Hoja1!$B$2:$F$2</c:f>
              <c:numCache>
                <c:formatCode>#,##0.0</c:formatCode>
                <c:ptCount val="5"/>
                <c:pt idx="0">
                  <c:v>13.455185000000002</c:v>
                </c:pt>
                <c:pt idx="1">
                  <c:v>14.950546000000003</c:v>
                </c:pt>
                <c:pt idx="2">
                  <c:v>15.748084999999998</c:v>
                </c:pt>
                <c:pt idx="3">
                  <c:v>15.668972999999999</c:v>
                </c:pt>
                <c:pt idx="4">
                  <c:v>15.381245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Hoja1!$A$3</c:f>
              <c:strCache>
                <c:ptCount val="1"/>
                <c:pt idx="0">
                  <c:v>Producción Mundial</c:v>
                </c:pt>
              </c:strCache>
            </c:strRef>
          </c:tx>
          <c:cat>
            <c:numRef>
              <c:f>Hoja1!$B$1:$F$1</c:f>
              <c:numCache>
                <c:formatCode>General</c:formatCode>
                <c:ptCount val="5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</c:numCache>
            </c:numRef>
          </c:cat>
          <c:val>
            <c:numRef>
              <c:f>Hoja1!$B$3:$F$3</c:f>
              <c:numCache>
                <c:formatCode>#,##0.0</c:formatCode>
                <c:ptCount val="5"/>
                <c:pt idx="0">
                  <c:v>83.3</c:v>
                </c:pt>
                <c:pt idx="1">
                  <c:v>87.2</c:v>
                </c:pt>
                <c:pt idx="2">
                  <c:v>90</c:v>
                </c:pt>
                <c:pt idx="3">
                  <c:v>92.5</c:v>
                </c:pt>
                <c:pt idx="4">
                  <c:v>94.2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88010112"/>
        <c:axId val="87906560"/>
      </c:lineChart>
      <c:catAx>
        <c:axId val="8801011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87906560"/>
        <c:crosses val="autoZero"/>
        <c:auto val="1"/>
        <c:lblAlgn val="ctr"/>
        <c:lblOffset val="100"/>
        <c:noMultiLvlLbl val="0"/>
      </c:catAx>
      <c:valAx>
        <c:axId val="87906560"/>
        <c:scaling>
          <c:orientation val="minMax"/>
          <c:max val="100"/>
          <c:min val="0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 sz="1100"/>
                </a:pPr>
                <a:r>
                  <a:rPr lang="es-ES" sz="1100"/>
                  <a:t>Millones  de toneladas</a:t>
                </a:r>
              </a:p>
            </c:rich>
          </c:tx>
          <c:layout>
            <c:manualLayout>
              <c:xMode val="edge"/>
              <c:yMode val="edge"/>
              <c:x val="1.1095256737586047E-2"/>
              <c:y val="0.25812359435221216"/>
            </c:manualLayout>
          </c:layout>
          <c:overlay val="0"/>
        </c:title>
        <c:numFmt formatCode="#,##0" sourceLinked="0"/>
        <c:majorTickMark val="out"/>
        <c:minorTickMark val="none"/>
        <c:tickLblPos val="nextTo"/>
        <c:crossAx val="88010112"/>
        <c:crosses val="autoZero"/>
        <c:crossBetween val="between"/>
        <c:majorUnit val="20"/>
        <c:minorUnit val="2"/>
      </c:valAx>
      <c:spPr>
        <a:solidFill>
          <a:schemeClr val="bg2">
            <a:lumMod val="40000"/>
            <a:lumOff val="60000"/>
          </a:schemeClr>
        </a:solidFill>
      </c:spPr>
    </c:plotArea>
    <c:legend>
      <c:legendPos val="b"/>
      <c:layout/>
      <c:overlay val="0"/>
    </c:legend>
    <c:plotVisOnly val="1"/>
    <c:dispBlanksAs val="gap"/>
    <c:showDLblsOverMax val="0"/>
  </c:chart>
  <c:spPr>
    <a:ln w="25400">
      <a:solidFill>
        <a:schemeClr val="tx1"/>
      </a:solidFill>
    </a:ln>
  </c:sp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C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s-ES" sz="1200" dirty="0"/>
              <a:t>Participación del CAS en</a:t>
            </a:r>
            <a:r>
              <a:rPr lang="es-ES" sz="1200" baseline="0" dirty="0"/>
              <a:t> </a:t>
            </a:r>
            <a:r>
              <a:rPr lang="es-ES" sz="1200" baseline="0" dirty="0" smtClean="0"/>
              <a:t>las exportaciones</a:t>
            </a:r>
            <a:endParaRPr lang="es-ES" sz="1200" baseline="0" dirty="0"/>
          </a:p>
          <a:p>
            <a:pPr>
              <a:defRPr/>
            </a:pPr>
            <a:r>
              <a:rPr lang="es-ES" sz="1200" baseline="0" dirty="0" smtClean="0"/>
              <a:t>Mundiales </a:t>
            </a:r>
            <a:r>
              <a:rPr lang="es-ES" sz="1200" baseline="0" dirty="0"/>
              <a:t>de Carne Aviar</a:t>
            </a:r>
            <a:endParaRPr lang="es-ES" sz="1200" dirty="0"/>
          </a:p>
        </c:rich>
      </c:tx>
      <c:layout/>
      <c:overlay val="1"/>
      <c:spPr>
        <a:solidFill>
          <a:schemeClr val="accent1">
            <a:lumMod val="90000"/>
          </a:schemeClr>
        </a:solidFill>
      </c:spPr>
    </c:title>
    <c:autoTitleDeleted val="0"/>
    <c:plotArea>
      <c:layout>
        <c:manualLayout>
          <c:layoutTarget val="inner"/>
          <c:xMode val="edge"/>
          <c:yMode val="edge"/>
          <c:x val="0.16066687556240777"/>
          <c:y val="0.20605916382673858"/>
          <c:w val="0.80510786835452464"/>
          <c:h val="0.5734107643245635"/>
        </c:manualLayout>
      </c:layout>
      <c:lineChart>
        <c:grouping val="standard"/>
        <c:varyColors val="0"/>
        <c:ser>
          <c:idx val="0"/>
          <c:order val="0"/>
          <c:tx>
            <c:strRef>
              <c:f>'Hoja1 (2)'!$A$2</c:f>
              <c:strCache>
                <c:ptCount val="1"/>
                <c:pt idx="0">
                  <c:v>CAS</c:v>
                </c:pt>
              </c:strCache>
            </c:strRef>
          </c:tx>
          <c:spPr>
            <a:ln>
              <a:solidFill>
                <a:srgbClr val="C00000"/>
              </a:solidFill>
            </a:ln>
          </c:spPr>
          <c:marker>
            <c:symbol val="diamond"/>
            <c:size val="7"/>
            <c:spPr>
              <a:solidFill>
                <a:srgbClr val="C00000"/>
              </a:solidFill>
              <a:ln>
                <a:solidFill>
                  <a:srgbClr val="C00000"/>
                </a:solidFill>
              </a:ln>
            </c:spPr>
          </c:marker>
          <c:cat>
            <c:numRef>
              <c:f>'Hoja1 (2)'!$B$1:$F$1</c:f>
              <c:numCache>
                <c:formatCode>General</c:formatCode>
                <c:ptCount val="5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</c:numCache>
            </c:numRef>
          </c:cat>
          <c:val>
            <c:numRef>
              <c:f>'Hoja1 (2)'!$B$2:$F$2</c:f>
              <c:numCache>
                <c:formatCode>#,##0.0</c:formatCode>
                <c:ptCount val="5"/>
                <c:pt idx="0">
                  <c:v>3.8910399999999994</c:v>
                </c:pt>
                <c:pt idx="1">
                  <c:v>4.1230369999999992</c:v>
                </c:pt>
                <c:pt idx="2">
                  <c:v>4.2580169999999988</c:v>
                </c:pt>
                <c:pt idx="3">
                  <c:v>4.2838339999999997</c:v>
                </c:pt>
                <c:pt idx="4">
                  <c:v>4.3090270000000004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'Hoja1 (2)'!$A$3</c:f>
              <c:strCache>
                <c:ptCount val="1"/>
                <c:pt idx="0">
                  <c:v>Producción Mundial</c:v>
                </c:pt>
              </c:strCache>
            </c:strRef>
          </c:tx>
          <c:cat>
            <c:numRef>
              <c:f>'Hoja1 (2)'!$B$1:$F$1</c:f>
              <c:numCache>
                <c:formatCode>General</c:formatCode>
                <c:ptCount val="5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</c:numCache>
            </c:numRef>
          </c:cat>
          <c:val>
            <c:numRef>
              <c:f>'Hoja1 (2)'!$B$3:$F$3</c:f>
              <c:numCache>
                <c:formatCode>#,##0.0</c:formatCode>
                <c:ptCount val="5"/>
                <c:pt idx="0">
                  <c:v>8.4</c:v>
                </c:pt>
                <c:pt idx="1">
                  <c:v>8.9</c:v>
                </c:pt>
                <c:pt idx="2">
                  <c:v>9.5</c:v>
                </c:pt>
                <c:pt idx="3">
                  <c:v>10.1</c:v>
                </c:pt>
                <c:pt idx="4">
                  <c:v>10.3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87941120"/>
        <c:axId val="87942656"/>
      </c:lineChart>
      <c:catAx>
        <c:axId val="8794112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87942656"/>
        <c:crosses val="autoZero"/>
        <c:auto val="1"/>
        <c:lblAlgn val="ctr"/>
        <c:lblOffset val="100"/>
        <c:noMultiLvlLbl val="0"/>
      </c:catAx>
      <c:valAx>
        <c:axId val="87942656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s-ES"/>
                  <a:t>Millones  de toneladas</a:t>
                </a:r>
              </a:p>
            </c:rich>
          </c:tx>
          <c:layout>
            <c:manualLayout>
              <c:xMode val="edge"/>
              <c:yMode val="edge"/>
              <c:x val="1.4009540571153084E-2"/>
              <c:y val="0.29371506294502459"/>
            </c:manualLayout>
          </c:layout>
          <c:overlay val="0"/>
        </c:title>
        <c:numFmt formatCode="#,##0" sourceLinked="0"/>
        <c:majorTickMark val="out"/>
        <c:minorTickMark val="none"/>
        <c:tickLblPos val="nextTo"/>
        <c:crossAx val="87941120"/>
        <c:crosses val="autoZero"/>
        <c:crossBetween val="between"/>
      </c:valAx>
      <c:spPr>
        <a:solidFill>
          <a:schemeClr val="bg2">
            <a:lumMod val="40000"/>
            <a:lumOff val="60000"/>
          </a:schemeClr>
        </a:solidFill>
      </c:spPr>
    </c:plotArea>
    <c:legend>
      <c:legendPos val="b"/>
      <c:layout/>
      <c:overlay val="0"/>
    </c:legend>
    <c:plotVisOnly val="1"/>
    <c:dispBlanksAs val="gap"/>
    <c:showDLblsOverMax val="0"/>
  </c:chart>
  <c:spPr>
    <a:ln w="28575">
      <a:solidFill>
        <a:schemeClr val="tx1"/>
      </a:solidFill>
    </a:ln>
  </c:sp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0.81967</cdr:x>
      <cdr:y>0.56818</cdr:y>
    </cdr:from>
    <cdr:to>
      <cdr:x>0.95191</cdr:x>
      <cdr:y>0.64899</cdr:y>
    </cdr:to>
    <cdr:sp macro="" textlink="">
      <cdr:nvSpPr>
        <cdr:cNvPr id="2" name="Text Box 97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3571900" y="1785950"/>
          <a:ext cx="576262" cy="254000"/>
        </a:xfrm>
        <a:prstGeom xmlns:a="http://schemas.openxmlformats.org/drawingml/2006/main" prst="rect">
          <a:avLst/>
        </a:prstGeom>
        <a:solidFill xmlns:a="http://schemas.openxmlformats.org/drawingml/2006/main">
          <a:srgbClr val="FFFFFF"/>
        </a:solidFill>
        <a:ln xmlns:a="http://schemas.openxmlformats.org/drawingml/2006/main" w="9525">
          <a:solidFill>
            <a:srgbClr val="000000"/>
          </a:solidFill>
          <a:miter lim="800000"/>
          <a:headEnd/>
          <a:tailEnd/>
        </a:ln>
        <a:effectLst xmlns:a="http://schemas.openxmlformats.org/drawingml/2006/main"/>
      </cdr:spPr>
      <cdr:txBody>
        <a:bodyPr xmlns:a="http://schemas.openxmlformats.org/drawingml/2006/main">
          <a:spAutoFit/>
        </a:bodyPr>
        <a:lstStyle xmlns:a="http://schemas.openxmlformats.org/drawingml/2006/main">
          <a:defPPr>
            <a:defRPr lang="es-ES"/>
          </a:defPPr>
          <a:lvl1pPr algn="l" rtl="0" fontAlgn="base">
            <a:spcBef>
              <a:spcPct val="0"/>
            </a:spcBef>
            <a:spcAft>
              <a:spcPct val="0"/>
            </a:spcAft>
            <a:defRPr b="1" kern="1200">
              <a:solidFill>
                <a:srgbClr val="000000"/>
              </a:solidFill>
              <a:latin typeface="Arial" charset="0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b="1" kern="1200">
              <a:solidFill>
                <a:srgbClr val="000000"/>
              </a:solidFill>
              <a:latin typeface="Arial" charset="0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b="1" kern="1200">
              <a:solidFill>
                <a:srgbClr val="000000"/>
              </a:solidFill>
              <a:latin typeface="Arial" charset="0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b="1" kern="1200">
              <a:solidFill>
                <a:srgbClr val="000000"/>
              </a:solidFill>
              <a:latin typeface="Arial" charset="0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b="1" kern="1200">
              <a:solidFill>
                <a:srgbClr val="000000"/>
              </a:solidFill>
              <a:latin typeface="Arial" charset="0"/>
            </a:defRPr>
          </a:lvl5pPr>
          <a:lvl6pPr marL="2286000" algn="l" defTabSz="914400" rtl="0" eaLnBrk="1" latinLnBrk="0" hangingPunct="1">
            <a:defRPr b="1" kern="1200">
              <a:solidFill>
                <a:srgbClr val="000000"/>
              </a:solidFill>
              <a:latin typeface="Arial" charset="0"/>
            </a:defRPr>
          </a:lvl6pPr>
          <a:lvl7pPr marL="2743200" algn="l" defTabSz="914400" rtl="0" eaLnBrk="1" latinLnBrk="0" hangingPunct="1">
            <a:defRPr b="1" kern="1200">
              <a:solidFill>
                <a:srgbClr val="000000"/>
              </a:solidFill>
              <a:latin typeface="Arial" charset="0"/>
            </a:defRPr>
          </a:lvl7pPr>
          <a:lvl8pPr marL="3200400" algn="l" defTabSz="914400" rtl="0" eaLnBrk="1" latinLnBrk="0" hangingPunct="1">
            <a:defRPr b="1" kern="1200">
              <a:solidFill>
                <a:srgbClr val="000000"/>
              </a:solidFill>
              <a:latin typeface="Arial" charset="0"/>
            </a:defRPr>
          </a:lvl8pPr>
          <a:lvl9pPr marL="3657600" algn="l" defTabSz="914400" rtl="0" eaLnBrk="1" latinLnBrk="0" hangingPunct="1">
            <a:defRPr b="1" kern="1200">
              <a:solidFill>
                <a:srgbClr val="000000"/>
              </a:solidFill>
              <a:latin typeface="Arial" charset="0"/>
            </a:defRPr>
          </a:lvl9pPr>
        </a:lstStyle>
        <a:p xmlns:a="http://schemas.openxmlformats.org/drawingml/2006/main">
          <a:pPr algn="ctr"/>
          <a:r>
            <a:rPr lang="es-AR" sz="1000" dirty="0" smtClean="0"/>
            <a:t>16,3</a:t>
          </a:r>
          <a:r>
            <a:rPr lang="es-AR" sz="1000" dirty="0"/>
            <a:t>%</a:t>
          </a:r>
          <a:endParaRPr lang="es-ES" sz="1000" dirty="0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0.80508</cdr:x>
      <cdr:y>0.47727</cdr:y>
    </cdr:from>
    <cdr:to>
      <cdr:x>0.94626</cdr:x>
      <cdr:y>0.55808</cdr:y>
    </cdr:to>
    <cdr:sp macro="" textlink="">
      <cdr:nvSpPr>
        <cdr:cNvPr id="2" name="Text Box 97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3286148" y="1500198"/>
          <a:ext cx="576262" cy="254000"/>
        </a:xfrm>
        <a:prstGeom xmlns:a="http://schemas.openxmlformats.org/drawingml/2006/main" prst="rect">
          <a:avLst/>
        </a:prstGeom>
        <a:solidFill xmlns:a="http://schemas.openxmlformats.org/drawingml/2006/main">
          <a:srgbClr val="FFFFFF"/>
        </a:solidFill>
        <a:ln xmlns:a="http://schemas.openxmlformats.org/drawingml/2006/main" w="9525">
          <a:solidFill>
            <a:srgbClr val="000000"/>
          </a:solidFill>
          <a:miter lim="800000"/>
          <a:headEnd/>
          <a:tailEnd/>
        </a:ln>
        <a:effectLst xmlns:a="http://schemas.openxmlformats.org/drawingml/2006/main"/>
      </cdr:spPr>
      <cdr:txBody>
        <a:bodyPr xmlns:a="http://schemas.openxmlformats.org/drawingml/2006/main">
          <a:spAutoFit/>
        </a:bodyPr>
        <a:lstStyle xmlns:a="http://schemas.openxmlformats.org/drawingml/2006/main">
          <a:defPPr>
            <a:defRPr lang="es-ES"/>
          </a:defPPr>
          <a:lvl1pPr algn="l" rtl="0" fontAlgn="base">
            <a:spcBef>
              <a:spcPct val="0"/>
            </a:spcBef>
            <a:spcAft>
              <a:spcPct val="0"/>
            </a:spcAft>
            <a:defRPr b="1" kern="1200">
              <a:solidFill>
                <a:srgbClr val="000000"/>
              </a:solidFill>
              <a:latin typeface="Arial" charset="0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b="1" kern="1200">
              <a:solidFill>
                <a:srgbClr val="000000"/>
              </a:solidFill>
              <a:latin typeface="Arial" charset="0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b="1" kern="1200">
              <a:solidFill>
                <a:srgbClr val="000000"/>
              </a:solidFill>
              <a:latin typeface="Arial" charset="0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b="1" kern="1200">
              <a:solidFill>
                <a:srgbClr val="000000"/>
              </a:solidFill>
              <a:latin typeface="Arial" charset="0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b="1" kern="1200">
              <a:solidFill>
                <a:srgbClr val="000000"/>
              </a:solidFill>
              <a:latin typeface="Arial" charset="0"/>
            </a:defRPr>
          </a:lvl5pPr>
          <a:lvl6pPr marL="2286000" algn="l" defTabSz="914400" rtl="0" eaLnBrk="1" latinLnBrk="0" hangingPunct="1">
            <a:defRPr b="1" kern="1200">
              <a:solidFill>
                <a:srgbClr val="000000"/>
              </a:solidFill>
              <a:latin typeface="Arial" charset="0"/>
            </a:defRPr>
          </a:lvl6pPr>
          <a:lvl7pPr marL="2743200" algn="l" defTabSz="914400" rtl="0" eaLnBrk="1" latinLnBrk="0" hangingPunct="1">
            <a:defRPr b="1" kern="1200">
              <a:solidFill>
                <a:srgbClr val="000000"/>
              </a:solidFill>
              <a:latin typeface="Arial" charset="0"/>
            </a:defRPr>
          </a:lvl7pPr>
          <a:lvl8pPr marL="3200400" algn="l" defTabSz="914400" rtl="0" eaLnBrk="1" latinLnBrk="0" hangingPunct="1">
            <a:defRPr b="1" kern="1200">
              <a:solidFill>
                <a:srgbClr val="000000"/>
              </a:solidFill>
              <a:latin typeface="Arial" charset="0"/>
            </a:defRPr>
          </a:lvl8pPr>
          <a:lvl9pPr marL="3657600" algn="l" defTabSz="914400" rtl="0" eaLnBrk="1" latinLnBrk="0" hangingPunct="1">
            <a:defRPr b="1" kern="1200">
              <a:solidFill>
                <a:srgbClr val="000000"/>
              </a:solidFill>
              <a:latin typeface="Arial" charset="0"/>
            </a:defRPr>
          </a:lvl9pPr>
        </a:lstStyle>
        <a:p xmlns:a="http://schemas.openxmlformats.org/drawingml/2006/main">
          <a:pPr algn="ctr"/>
          <a:r>
            <a:rPr lang="es-AR" sz="1000" dirty="0" smtClean="0"/>
            <a:t>41,8%</a:t>
          </a:r>
          <a:endParaRPr lang="es-ES" sz="1000" dirty="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86912C-C9B7-48BA-8250-A4AF9B2C0C25}" type="datetimeFigureOut">
              <a:rPr lang="es-ES" smtClean="0"/>
              <a:pPr/>
              <a:t>21/04/2014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87B634-0DDF-4DB1-A775-6F4EE1C2E340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304424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87B634-0DDF-4DB1-A775-6F4EE1C2E340}" type="slidenum">
              <a:rPr lang="es-ES" smtClean="0"/>
              <a:pPr/>
              <a:t>5</a:t>
            </a:fld>
            <a:endParaRPr lang="es-E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87B634-0DDF-4DB1-A775-6F4EE1C2E340}" type="slidenum">
              <a:rPr lang="es-ES" smtClean="0"/>
              <a:pPr/>
              <a:t>7</a:t>
            </a:fld>
            <a:endParaRPr lang="es-E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1086FD-38FA-44BD-93B8-0DBABAE040D8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117C93-1E73-4A9F-B96F-DFD90CF29E69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30C53D-C8EA-4F05-B809-D3B209FF8C46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789CCF-AAA3-4292-9402-B86290F67F39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13F5B7-ED26-4FDE-982C-53DA4F7F6F5A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D33253-0215-499F-BCA8-13D8BD5C076A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s-E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s-E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A4B567-2E51-46FA-AE1F-66792F86F663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s-E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s-E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BBE0D3-AF91-4E18-872F-859B7CB677EA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s-E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s-E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379809-73C1-4C5D-851C-AF4A3074DAC4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4F5D7C-074C-4379-A9AB-6C9AC96ED536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 smtClean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6E3EF9-4E5D-4A82-BE5A-809021F3E42A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ES" smtClean="0"/>
              <a:t>Haga clic para cambiar el estilo de título	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ES" smtClean="0"/>
              <a:t>Haga clic para modificar el estilo de texto del patrón</a:t>
            </a:r>
          </a:p>
          <a:p>
            <a:pPr lvl="1"/>
            <a:r>
              <a:rPr lang="es-ES" altLang="es-ES" smtClean="0"/>
              <a:t>Segundo nivel</a:t>
            </a:r>
          </a:p>
          <a:p>
            <a:pPr lvl="2"/>
            <a:r>
              <a:rPr lang="es-ES" altLang="es-ES" smtClean="0"/>
              <a:t>Tercer nivel</a:t>
            </a:r>
          </a:p>
          <a:p>
            <a:pPr lvl="3"/>
            <a:r>
              <a:rPr lang="es-ES" altLang="es-ES" smtClean="0"/>
              <a:t>Cuarto nivel</a:t>
            </a:r>
          </a:p>
          <a:p>
            <a:pPr lvl="4"/>
            <a:r>
              <a:rPr lang="es-ES" altLang="es-ES" smtClean="0"/>
              <a:t>Quinto nivel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 altLang="es-E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 altLang="es-E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6D31B1D5-6DE0-4C1B-9BDD-3F536223A8A7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1 Título"/>
          <p:cNvSpPr>
            <a:spLocks noGrp="1"/>
          </p:cNvSpPr>
          <p:nvPr>
            <p:ph type="ctrTitle"/>
          </p:nvPr>
        </p:nvSpPr>
        <p:spPr>
          <a:xfrm>
            <a:off x="685800" y="2693988"/>
            <a:ext cx="7772400" cy="1470025"/>
          </a:xfrm>
        </p:spPr>
        <p:txBody>
          <a:bodyPr/>
          <a:lstStyle/>
          <a:p>
            <a:r>
              <a:rPr lang="es-CL" altLang="pt-BR" dirty="0" smtClean="0">
                <a:latin typeface="Calibri" pitchFamily="34" charset="0"/>
              </a:rPr>
              <a:t>CARNE AVIAR</a:t>
            </a:r>
            <a:br>
              <a:rPr lang="es-CL" altLang="pt-BR" dirty="0" smtClean="0">
                <a:latin typeface="Calibri" pitchFamily="34" charset="0"/>
              </a:rPr>
            </a:br>
            <a:r>
              <a:rPr lang="es-CL" altLang="pt-BR" dirty="0" smtClean="0">
                <a:latin typeface="Calibri" pitchFamily="34" charset="0"/>
              </a:rPr>
              <a:t>Informe de Coyuntura</a:t>
            </a:r>
          </a:p>
        </p:txBody>
      </p:sp>
      <p:sp>
        <p:nvSpPr>
          <p:cNvPr id="2051" name="2 Subtítulo"/>
          <p:cNvSpPr>
            <a:spLocks noGrp="1"/>
          </p:cNvSpPr>
          <p:nvPr>
            <p:ph type="subTitle" idx="1"/>
          </p:nvPr>
        </p:nvSpPr>
        <p:spPr>
          <a:xfrm>
            <a:off x="1371600" y="5516563"/>
            <a:ext cx="6400800" cy="550862"/>
          </a:xfrm>
        </p:spPr>
        <p:txBody>
          <a:bodyPr/>
          <a:lstStyle/>
          <a:p>
            <a:r>
              <a:rPr lang="es-CL" altLang="pt-BR" dirty="0" smtClean="0">
                <a:latin typeface="Calibri" pitchFamily="34" charset="0"/>
              </a:rPr>
              <a:t>Abril, 2014</a:t>
            </a:r>
          </a:p>
        </p:txBody>
      </p:sp>
      <p:pic>
        <p:nvPicPr>
          <p:cNvPr id="2052" name="3 Imagen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3850" y="188913"/>
            <a:ext cx="3171825" cy="979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1 Título"/>
          <p:cNvSpPr>
            <a:spLocks noGrp="1"/>
          </p:cNvSpPr>
          <p:nvPr>
            <p:ph type="title"/>
          </p:nvPr>
        </p:nvSpPr>
        <p:spPr>
          <a:xfrm>
            <a:off x="457200" y="333375"/>
            <a:ext cx="8229600" cy="647700"/>
          </a:xfrm>
        </p:spPr>
        <p:txBody>
          <a:bodyPr/>
          <a:lstStyle/>
          <a:p>
            <a:pPr eaLnBrk="1" hangingPunct="1"/>
            <a:r>
              <a:rPr lang="es-ES" altLang="es-CL" sz="2800" dirty="0" smtClean="0">
                <a:latin typeface="Calibri" pitchFamily="34" charset="0"/>
              </a:rPr>
              <a:t>Carne Aviar: </a:t>
            </a:r>
            <a:r>
              <a:rPr lang="es-ES" altLang="es-CL" sz="2800" dirty="0" smtClean="0">
                <a:latin typeface="Calibri" pitchFamily="34" charset="0"/>
              </a:rPr>
              <a:t>Evolución de la Oferta y Demanda</a:t>
            </a:r>
          </a:p>
        </p:txBody>
      </p:sp>
      <p:sp>
        <p:nvSpPr>
          <p:cNvPr id="3075" name="2 Marcador de contenido"/>
          <p:cNvSpPr>
            <a:spLocks noGrp="1"/>
          </p:cNvSpPr>
          <p:nvPr>
            <p:ph idx="1"/>
          </p:nvPr>
        </p:nvSpPr>
        <p:spPr>
          <a:xfrm rot="10800000" flipV="1">
            <a:off x="285720" y="5072074"/>
            <a:ext cx="8564566" cy="1643074"/>
          </a:xfrm>
          <a:ln>
            <a:solidFill>
              <a:srgbClr val="FF0000"/>
            </a:solidFill>
          </a:ln>
        </p:spPr>
        <p:txBody>
          <a:bodyPr/>
          <a:lstStyle/>
          <a:p>
            <a:pPr eaLnBrk="1" hangingPunct="1"/>
            <a:r>
              <a:rPr lang="es-ES" altLang="es-CL" sz="1600" b="1" dirty="0" smtClean="0">
                <a:latin typeface="Calibri" pitchFamily="34" charset="0"/>
              </a:rPr>
              <a:t>La oferta creció 11.1% el año 2010, principalmente por  el  incremento de la producción de Brasil, sin embargo a partir del  2012 se registran tasas decrecientes. </a:t>
            </a:r>
          </a:p>
          <a:p>
            <a:pPr eaLnBrk="1" hangingPunct="1"/>
            <a:r>
              <a:rPr lang="es-ES" altLang="es-CL" sz="1600" b="1" dirty="0" smtClean="0">
                <a:latin typeface="Calibri" pitchFamily="34" charset="0"/>
              </a:rPr>
              <a:t>Las exportaciones crecieron 10.7% en los últimos 5 años y aproximadamente representan el 28% de la producción.  Las importaciones decrecen fuertemente a partir del 2012.</a:t>
            </a:r>
          </a:p>
          <a:p>
            <a:pPr eaLnBrk="1" hangingPunct="1"/>
            <a:r>
              <a:rPr lang="es-ES" altLang="es-CL" sz="1600" b="1" dirty="0" smtClean="0">
                <a:latin typeface="Calibri" pitchFamily="34" charset="0"/>
              </a:rPr>
              <a:t>El consumo se incrementó 15.2% en los últimos 5 años, demostrando mayor preferencia por este tipo de carne.</a:t>
            </a:r>
          </a:p>
        </p:txBody>
      </p:sp>
      <p:sp>
        <p:nvSpPr>
          <p:cNvPr id="3076" name="1 CuadroTexto"/>
          <p:cNvSpPr txBox="1">
            <a:spLocks noChangeArrowheads="1"/>
          </p:cNvSpPr>
          <p:nvPr/>
        </p:nvSpPr>
        <p:spPr bwMode="auto">
          <a:xfrm>
            <a:off x="428596" y="4722824"/>
            <a:ext cx="8064500" cy="27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s-CL" altLang="pt-BR" sz="1200" dirty="0">
                <a:latin typeface="Calibri" pitchFamily="34" charset="0"/>
              </a:rPr>
              <a:t>Fuente: Sistema de Información de Mercados (SIM) Abril,  </a:t>
            </a:r>
            <a:r>
              <a:rPr lang="es-CL" altLang="pt-BR" sz="1200" dirty="0" smtClean="0">
                <a:latin typeface="Calibri" pitchFamily="34" charset="0"/>
              </a:rPr>
              <a:t>2014</a:t>
            </a:r>
            <a:endParaRPr lang="es-CL" altLang="pt-BR" sz="1200" dirty="0">
              <a:latin typeface="Calibri" pitchFamily="34" charset="0"/>
            </a:endParaRPr>
          </a:p>
        </p:txBody>
      </p:sp>
      <p:graphicFrame>
        <p:nvGraphicFramePr>
          <p:cNvPr id="6" name="5 Tabla"/>
          <p:cNvGraphicFramePr>
            <a:graphicFrameLocks noGrp="1"/>
          </p:cNvGraphicFramePr>
          <p:nvPr/>
        </p:nvGraphicFramePr>
        <p:xfrm>
          <a:off x="428596" y="1000108"/>
          <a:ext cx="8215369" cy="3643339"/>
        </p:xfrm>
        <a:graphic>
          <a:graphicData uri="http://schemas.openxmlformats.org/drawingml/2006/table">
            <a:tbl>
              <a:tblPr/>
              <a:tblGrid>
                <a:gridCol w="2265319"/>
                <a:gridCol w="1190010"/>
                <a:gridCol w="1190010"/>
                <a:gridCol w="1190010"/>
                <a:gridCol w="1190010"/>
                <a:gridCol w="1190010"/>
              </a:tblGrid>
              <a:tr h="370066"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es-ES" sz="14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Cuadro de Oferta y Demanda</a:t>
                      </a:r>
                    </a:p>
                  </a:txBody>
                  <a:tcPr marL="7979" marR="7979" marT="797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370066"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es-ES" sz="14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País: Región CAS - Producto: Carne aviar (Toneladas </a:t>
                      </a:r>
                      <a:r>
                        <a:rPr lang="es-ES" sz="1400" b="1" i="0" u="none" strike="noStrike" dirty="0" err="1">
                          <a:solidFill>
                            <a:srgbClr val="000000"/>
                          </a:solidFill>
                          <a:latin typeface="Arial"/>
                        </a:rPr>
                        <a:t>carcaza</a:t>
                      </a:r>
                      <a:r>
                        <a:rPr lang="es-ES" sz="14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)</a:t>
                      </a:r>
                    </a:p>
                  </a:txBody>
                  <a:tcPr marL="7979" marR="7979" marT="797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370066">
                <a:tc>
                  <a:txBody>
                    <a:bodyPr/>
                    <a:lstStyle/>
                    <a:p>
                      <a:pPr algn="l" fontAlgn="ctr"/>
                      <a:r>
                        <a:rPr lang="es-ES" sz="1400" b="1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Año</a:t>
                      </a:r>
                      <a:endParaRPr lang="es-ES" sz="14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7979" marR="7979" marT="797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4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2009</a:t>
                      </a:r>
                    </a:p>
                  </a:txBody>
                  <a:tcPr marL="7979" marR="7979" marT="797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4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2010</a:t>
                      </a:r>
                    </a:p>
                  </a:txBody>
                  <a:tcPr marL="7979" marR="7979" marT="797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4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2011</a:t>
                      </a:r>
                    </a:p>
                  </a:txBody>
                  <a:tcPr marL="7979" marR="7979" marT="797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2012</a:t>
                      </a:r>
                    </a:p>
                  </a:txBody>
                  <a:tcPr marL="7979" marR="7979" marT="797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2013</a:t>
                      </a:r>
                    </a:p>
                  </a:txBody>
                  <a:tcPr marL="7979" marR="7979" marT="797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066">
                <a:tc>
                  <a:txBody>
                    <a:bodyPr/>
                    <a:lstStyle/>
                    <a:p>
                      <a:pPr algn="l" fontAlgn="ctr"/>
                      <a:r>
                        <a:rPr lang="es-ES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Oferta/Producción</a:t>
                      </a:r>
                    </a:p>
                  </a:txBody>
                  <a:tcPr marL="7979" marR="7979" marT="797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13,455,185</a:t>
                      </a:r>
                    </a:p>
                  </a:txBody>
                  <a:tcPr marL="7979" marR="7979" marT="797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14,950,546</a:t>
                      </a:r>
                    </a:p>
                  </a:txBody>
                  <a:tcPr marL="7979" marR="7979" marT="797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15,748,085</a:t>
                      </a:r>
                    </a:p>
                  </a:txBody>
                  <a:tcPr marL="7979" marR="7979" marT="797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15,668,973</a:t>
                      </a:r>
                    </a:p>
                  </a:txBody>
                  <a:tcPr marL="7979" marR="7979" marT="797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15,381,245</a:t>
                      </a:r>
                    </a:p>
                  </a:txBody>
                  <a:tcPr marL="7979" marR="7979" marT="797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066">
                <a:tc>
                  <a:txBody>
                    <a:bodyPr/>
                    <a:lstStyle/>
                    <a:p>
                      <a:pPr algn="l" fontAlgn="ctr"/>
                      <a:r>
                        <a:rPr lang="es-ES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Oferta/Importación</a:t>
                      </a:r>
                    </a:p>
                  </a:txBody>
                  <a:tcPr marL="7979" marR="7979" marT="797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51,779</a:t>
                      </a:r>
                    </a:p>
                  </a:txBody>
                  <a:tcPr marL="7979" marR="7979" marT="797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80,832</a:t>
                      </a:r>
                    </a:p>
                  </a:txBody>
                  <a:tcPr marL="7979" marR="7979" marT="797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92,425</a:t>
                      </a:r>
                    </a:p>
                  </a:txBody>
                  <a:tcPr marL="7979" marR="7979" marT="797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81,211</a:t>
                      </a:r>
                    </a:p>
                  </a:txBody>
                  <a:tcPr marL="7979" marR="7979" marT="797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60,089</a:t>
                      </a:r>
                    </a:p>
                  </a:txBody>
                  <a:tcPr marL="7979" marR="7979" marT="797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066">
                <a:tc>
                  <a:txBody>
                    <a:bodyPr/>
                    <a:lstStyle/>
                    <a:p>
                      <a:pPr algn="l" fontAlgn="ctr"/>
                      <a:r>
                        <a:rPr lang="es-ES" sz="14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Oferta/TOTAL</a:t>
                      </a:r>
                    </a:p>
                  </a:txBody>
                  <a:tcPr marL="7979" marR="7979" marT="797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13,506,964</a:t>
                      </a:r>
                    </a:p>
                  </a:txBody>
                  <a:tcPr marL="7979" marR="7979" marT="797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14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15,031,378</a:t>
                      </a:r>
                    </a:p>
                  </a:txBody>
                  <a:tcPr marL="7979" marR="7979" marT="797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15,840,510</a:t>
                      </a:r>
                    </a:p>
                  </a:txBody>
                  <a:tcPr marL="7979" marR="7979" marT="797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14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15,750,184</a:t>
                      </a:r>
                    </a:p>
                  </a:txBody>
                  <a:tcPr marL="7979" marR="7979" marT="797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15,441,334</a:t>
                      </a:r>
                    </a:p>
                  </a:txBody>
                  <a:tcPr marL="7979" marR="7979" marT="797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82811">
                <a:tc>
                  <a:txBody>
                    <a:bodyPr/>
                    <a:lstStyle/>
                    <a:p>
                      <a:pPr algn="l" fontAlgn="ctr"/>
                      <a:r>
                        <a:rPr lang="es-ES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Demanda/Consumo interno</a:t>
                      </a:r>
                    </a:p>
                  </a:txBody>
                  <a:tcPr marL="7979" marR="7979" marT="797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9,582,435</a:t>
                      </a:r>
                    </a:p>
                  </a:txBody>
                  <a:tcPr marL="7979" marR="7979" marT="797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10,819,622</a:t>
                      </a:r>
                    </a:p>
                  </a:txBody>
                  <a:tcPr marL="7979" marR="7979" marT="797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11,505,576</a:t>
                      </a:r>
                    </a:p>
                  </a:txBody>
                  <a:tcPr marL="7979" marR="7979" marT="797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11,397,779</a:t>
                      </a:r>
                    </a:p>
                  </a:txBody>
                  <a:tcPr marL="7979" marR="7979" marT="797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11,040,283</a:t>
                      </a:r>
                    </a:p>
                  </a:txBody>
                  <a:tcPr marL="7979" marR="7979" marT="797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066">
                <a:tc>
                  <a:txBody>
                    <a:bodyPr/>
                    <a:lstStyle/>
                    <a:p>
                      <a:pPr algn="l" fontAlgn="ctr"/>
                      <a:r>
                        <a:rPr lang="es-ES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Demanda/Exportación</a:t>
                      </a:r>
                    </a:p>
                  </a:txBody>
                  <a:tcPr marL="7979" marR="7979" marT="797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3,891,040</a:t>
                      </a:r>
                    </a:p>
                  </a:txBody>
                  <a:tcPr marL="7979" marR="7979" marT="797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4,123,037</a:t>
                      </a:r>
                    </a:p>
                  </a:txBody>
                  <a:tcPr marL="7979" marR="7979" marT="797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4,258,017</a:t>
                      </a:r>
                    </a:p>
                  </a:txBody>
                  <a:tcPr marL="7979" marR="7979" marT="797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4,283,834</a:t>
                      </a:r>
                    </a:p>
                  </a:txBody>
                  <a:tcPr marL="7979" marR="7979" marT="797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4,309,027</a:t>
                      </a:r>
                    </a:p>
                  </a:txBody>
                  <a:tcPr marL="7979" marR="7979" marT="797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066">
                <a:tc>
                  <a:txBody>
                    <a:bodyPr/>
                    <a:lstStyle/>
                    <a:p>
                      <a:pPr algn="l" fontAlgn="ctr"/>
                      <a:r>
                        <a:rPr lang="es-ES" sz="14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Demanda/TOTAL</a:t>
                      </a:r>
                    </a:p>
                  </a:txBody>
                  <a:tcPr marL="7979" marR="7979" marT="797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13,473,475</a:t>
                      </a:r>
                    </a:p>
                  </a:txBody>
                  <a:tcPr marL="7979" marR="7979" marT="797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14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14,942,659</a:t>
                      </a:r>
                    </a:p>
                  </a:txBody>
                  <a:tcPr marL="7979" marR="7979" marT="797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14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15,763,593</a:t>
                      </a:r>
                    </a:p>
                  </a:txBody>
                  <a:tcPr marL="7979" marR="7979" marT="797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14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15,681,613</a:t>
                      </a:r>
                    </a:p>
                  </a:txBody>
                  <a:tcPr marL="7979" marR="7979" marT="797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14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15,349,310</a:t>
                      </a:r>
                    </a:p>
                  </a:txBody>
                  <a:tcPr marL="7979" marR="7979" marT="797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 txBox="1">
            <a:spLocks/>
          </p:cNvSpPr>
          <p:nvPr/>
        </p:nvSpPr>
        <p:spPr>
          <a:xfrm>
            <a:off x="457200" y="274638"/>
            <a:ext cx="8229600" cy="57150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s-ES" altLang="es-CL" sz="3200" dirty="0">
                <a:latin typeface="Calibri" pitchFamily="34" charset="0"/>
              </a:rPr>
              <a:t>Carne </a:t>
            </a:r>
            <a:r>
              <a:rPr lang="es-ES" altLang="es-CL" sz="3200" dirty="0" smtClean="0">
                <a:latin typeface="Calibri" pitchFamily="34" charset="0"/>
              </a:rPr>
              <a:t>Aviar</a:t>
            </a:r>
            <a:r>
              <a:rPr lang="es-ES" altLang="es-CL" sz="3200" kern="0" dirty="0" smtClean="0">
                <a:latin typeface="Calibri" panose="020F0502020204030204" pitchFamily="34" charset="0"/>
              </a:rPr>
              <a:t>: </a:t>
            </a:r>
            <a:r>
              <a:rPr lang="es-ES" altLang="es-CL" sz="3200" kern="0" dirty="0" smtClean="0">
                <a:latin typeface="Calibri" panose="020F0502020204030204" pitchFamily="34" charset="0"/>
              </a:rPr>
              <a:t>Evolución de la Oferta y Demanda</a:t>
            </a:r>
          </a:p>
        </p:txBody>
      </p:sp>
      <p:sp>
        <p:nvSpPr>
          <p:cNvPr id="4099" name="4 CuadroTexto"/>
          <p:cNvSpPr txBox="1">
            <a:spLocks noChangeArrowheads="1"/>
          </p:cNvSpPr>
          <p:nvPr/>
        </p:nvSpPr>
        <p:spPr bwMode="auto">
          <a:xfrm>
            <a:off x="755650" y="5661025"/>
            <a:ext cx="5761038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s-CL" altLang="pt-BR" sz="1200">
                <a:latin typeface="Calibri" pitchFamily="34" charset="0"/>
              </a:rPr>
              <a:t>Fuente: SIM. Abril, 2014.</a:t>
            </a:r>
          </a:p>
        </p:txBody>
      </p:sp>
      <p:sp>
        <p:nvSpPr>
          <p:cNvPr id="4100" name="1 Rectángulo"/>
          <p:cNvSpPr>
            <a:spLocks noChangeArrowheads="1"/>
          </p:cNvSpPr>
          <p:nvPr/>
        </p:nvSpPr>
        <p:spPr bwMode="auto">
          <a:xfrm>
            <a:off x="708025" y="6058935"/>
            <a:ext cx="7727950" cy="584775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marL="285750" indent="-285750" eaLnBrk="1" hangingPunct="1">
              <a:buFontTx/>
              <a:buChar char="•"/>
            </a:pPr>
            <a:r>
              <a:rPr lang="es-CL" altLang="pt-BR" sz="1600" dirty="0" smtClean="0">
                <a:latin typeface="Calibri" pitchFamily="34" charset="0"/>
              </a:rPr>
              <a:t>La oferta y demanda se encuentran en equilibrio, sin embargo ambas registran una contracción  a partir del año 2012, por la influencia del Brasil</a:t>
            </a:r>
            <a:r>
              <a:rPr lang="es-CL" altLang="pt-BR" sz="1600" b="1" dirty="0" smtClean="0">
                <a:latin typeface="Calibri" pitchFamily="34" charset="0"/>
              </a:rPr>
              <a:t>.</a:t>
            </a:r>
            <a:endParaRPr lang="es-CL" altLang="pt-BR" sz="1600" b="1" dirty="0">
              <a:latin typeface="Calibri" pitchFamily="34" charset="0"/>
            </a:endParaRPr>
          </a:p>
        </p:txBody>
      </p:sp>
      <p:graphicFrame>
        <p:nvGraphicFramePr>
          <p:cNvPr id="6" name="1 Gráfico"/>
          <p:cNvGraphicFramePr>
            <a:graphicFrameLocks noGrp="1"/>
          </p:cNvGraphicFramePr>
          <p:nvPr/>
        </p:nvGraphicFramePr>
        <p:xfrm>
          <a:off x="714347" y="928671"/>
          <a:ext cx="7786743" cy="46434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2 CuadroTexto"/>
          <p:cNvSpPr txBox="1">
            <a:spLocks noChangeArrowheads="1"/>
          </p:cNvSpPr>
          <p:nvPr/>
        </p:nvSpPr>
        <p:spPr bwMode="auto">
          <a:xfrm>
            <a:off x="285720" y="5072074"/>
            <a:ext cx="8569325" cy="1077218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marL="285750" indent="-285750" algn="just" eaLnBrk="1" hangingPunct="1">
              <a:buFontTx/>
              <a:buChar char="•"/>
            </a:pPr>
            <a:r>
              <a:rPr lang="es-ES" altLang="es-CL" sz="1600" b="1" dirty="0" smtClean="0">
                <a:latin typeface="Calibri" pitchFamily="34" charset="0"/>
              </a:rPr>
              <a:t>La participación del CAS respecto a la producción mundial es moderada, por la participación de USA y China como principales productores.</a:t>
            </a:r>
            <a:endParaRPr lang="es-ES" altLang="es-CL" sz="1600" b="1" dirty="0">
              <a:latin typeface="Calibri" pitchFamily="34" charset="0"/>
            </a:endParaRPr>
          </a:p>
          <a:p>
            <a:pPr marL="285750" indent="-285750" algn="just" eaLnBrk="1" hangingPunct="1">
              <a:buFontTx/>
              <a:buChar char="•"/>
            </a:pPr>
            <a:r>
              <a:rPr lang="es-ES" altLang="es-CL" sz="1600" b="1" dirty="0" smtClean="0">
                <a:latin typeface="Calibri" pitchFamily="34" charset="0"/>
              </a:rPr>
              <a:t>En el comercio internacional, las exportaciones del CAS tienen mayor importancia, constituyéndose en el principal exportador a nivel mundial.</a:t>
            </a:r>
            <a:endParaRPr lang="es-ES" altLang="es-CL" sz="1600" b="1" dirty="0">
              <a:latin typeface="Calibri" pitchFamily="34" charset="0"/>
            </a:endParaRPr>
          </a:p>
        </p:txBody>
      </p:sp>
      <p:sp>
        <p:nvSpPr>
          <p:cNvPr id="5123" name="19 CuadroTexto"/>
          <p:cNvSpPr txBox="1">
            <a:spLocks noChangeArrowheads="1"/>
          </p:cNvSpPr>
          <p:nvPr/>
        </p:nvSpPr>
        <p:spPr bwMode="auto">
          <a:xfrm>
            <a:off x="539750" y="6308725"/>
            <a:ext cx="5759450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s-CL" altLang="pt-BR" sz="1200">
                <a:latin typeface="Calibri" pitchFamily="34" charset="0"/>
              </a:rPr>
              <a:t>Fuente: SIM. Abril, 2014. WASDE/USDA. Abril, 2014.</a:t>
            </a:r>
          </a:p>
        </p:txBody>
      </p:sp>
      <p:sp>
        <p:nvSpPr>
          <p:cNvPr id="21" name="1 Título"/>
          <p:cNvSpPr txBox="1">
            <a:spLocks/>
          </p:cNvSpPr>
          <p:nvPr/>
        </p:nvSpPr>
        <p:spPr>
          <a:xfrm>
            <a:off x="457200" y="274638"/>
            <a:ext cx="8229600" cy="57150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s-ES" altLang="es-CL" sz="2800" dirty="0">
                <a:latin typeface="Calibri" pitchFamily="34" charset="0"/>
              </a:rPr>
              <a:t>Carne </a:t>
            </a:r>
            <a:r>
              <a:rPr lang="es-ES" altLang="es-CL" sz="2800" dirty="0" smtClean="0">
                <a:latin typeface="Calibri" pitchFamily="34" charset="0"/>
              </a:rPr>
              <a:t>Aviar</a:t>
            </a:r>
            <a:r>
              <a:rPr lang="es-ES" altLang="es-CL" sz="2800" kern="0" dirty="0" smtClean="0">
                <a:latin typeface="Calibri" panose="020F0502020204030204" pitchFamily="34" charset="0"/>
              </a:rPr>
              <a:t>: </a:t>
            </a:r>
            <a:r>
              <a:rPr lang="es-ES" altLang="es-CL" sz="2800" kern="0" dirty="0" smtClean="0">
                <a:latin typeface="Calibri" panose="020F0502020204030204" pitchFamily="34" charset="0"/>
              </a:rPr>
              <a:t>Evolución de la Producción y Exportación</a:t>
            </a:r>
          </a:p>
        </p:txBody>
      </p:sp>
      <p:graphicFrame>
        <p:nvGraphicFramePr>
          <p:cNvPr id="7" name="2 Gráfico"/>
          <p:cNvGraphicFramePr/>
          <p:nvPr/>
        </p:nvGraphicFramePr>
        <p:xfrm>
          <a:off x="142844" y="1428736"/>
          <a:ext cx="4357718" cy="34290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1 Gráfico"/>
          <p:cNvGraphicFramePr/>
          <p:nvPr/>
        </p:nvGraphicFramePr>
        <p:xfrm>
          <a:off x="4643438" y="1428736"/>
          <a:ext cx="4214842" cy="34290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2 CuadroTexto"/>
          <p:cNvSpPr txBox="1">
            <a:spLocks noChangeArrowheads="1"/>
          </p:cNvSpPr>
          <p:nvPr/>
        </p:nvSpPr>
        <p:spPr bwMode="auto">
          <a:xfrm>
            <a:off x="250825" y="5732463"/>
            <a:ext cx="8642350" cy="830997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marL="285750" indent="-285750" eaLnBrk="1" hangingPunct="1">
              <a:buFontTx/>
              <a:buChar char="•"/>
            </a:pPr>
            <a:r>
              <a:rPr lang="es-ES" altLang="es-CL" sz="1600" b="1" dirty="0" smtClean="0">
                <a:latin typeface="Calibri" pitchFamily="34" charset="0"/>
              </a:rPr>
              <a:t>Brasil  es el principal productor de la región, incrementó su producción hasta el año 2012, a partir del cual registra una tendencia decreciente. </a:t>
            </a:r>
          </a:p>
          <a:p>
            <a:pPr marL="285750" indent="-285750" eaLnBrk="1" hangingPunct="1">
              <a:buFontTx/>
              <a:buChar char="•"/>
            </a:pPr>
            <a:r>
              <a:rPr lang="es-ES" altLang="es-CL" sz="1600" b="1" dirty="0" smtClean="0">
                <a:latin typeface="Calibri" pitchFamily="34" charset="0"/>
              </a:rPr>
              <a:t>Argentina  segundo productor del CAS registra una tendencia creciente de la producción.</a:t>
            </a:r>
          </a:p>
        </p:txBody>
      </p:sp>
      <p:sp>
        <p:nvSpPr>
          <p:cNvPr id="6147" name="43 CuadroTexto"/>
          <p:cNvSpPr txBox="1">
            <a:spLocks noChangeArrowheads="1"/>
          </p:cNvSpPr>
          <p:nvPr/>
        </p:nvSpPr>
        <p:spPr bwMode="auto">
          <a:xfrm>
            <a:off x="250825" y="5445125"/>
            <a:ext cx="5761038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s-CL" altLang="pt-BR" sz="1200">
                <a:latin typeface="Calibri" pitchFamily="34" charset="0"/>
              </a:rPr>
              <a:t>Fuente: SIM. Abril, 2014. </a:t>
            </a:r>
          </a:p>
        </p:txBody>
      </p:sp>
      <p:sp>
        <p:nvSpPr>
          <p:cNvPr id="45" name="1 Título"/>
          <p:cNvSpPr txBox="1">
            <a:spLocks/>
          </p:cNvSpPr>
          <p:nvPr/>
        </p:nvSpPr>
        <p:spPr>
          <a:xfrm>
            <a:off x="457200" y="274638"/>
            <a:ext cx="8229600" cy="57150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s-ES" altLang="es-CL" sz="3200" kern="0" dirty="0" smtClean="0">
                <a:latin typeface="Calibri" panose="020F0502020204030204" pitchFamily="34" charset="0"/>
              </a:rPr>
              <a:t>Carne Aviar: Evolución de la Producción por país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13508" y="1039627"/>
            <a:ext cx="7816144" cy="43181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3 CuadroTexto"/>
          <p:cNvSpPr txBox="1">
            <a:spLocks noChangeArrowheads="1"/>
          </p:cNvSpPr>
          <p:nvPr/>
        </p:nvSpPr>
        <p:spPr bwMode="auto">
          <a:xfrm>
            <a:off x="285720" y="5500702"/>
            <a:ext cx="5761038" cy="27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s-CL" altLang="pt-BR" sz="1200" dirty="0">
                <a:latin typeface="Calibri" pitchFamily="34" charset="0"/>
              </a:rPr>
              <a:t>Fuente: SIM. Abril, 2014.</a:t>
            </a:r>
          </a:p>
        </p:txBody>
      </p:sp>
      <p:sp>
        <p:nvSpPr>
          <p:cNvPr id="7" name="1 Título"/>
          <p:cNvSpPr txBox="1">
            <a:spLocks/>
          </p:cNvSpPr>
          <p:nvPr/>
        </p:nvSpPr>
        <p:spPr>
          <a:xfrm>
            <a:off x="457200" y="274638"/>
            <a:ext cx="8229600" cy="57150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s-ES" altLang="es-CL" sz="3200" kern="0" dirty="0" smtClean="0">
                <a:latin typeface="Calibri" panose="020F0502020204030204" pitchFamily="34" charset="0"/>
              </a:rPr>
              <a:t>Carne Aviar: Evolución de la Demanda por país</a:t>
            </a:r>
          </a:p>
        </p:txBody>
      </p:sp>
      <p:pic>
        <p:nvPicPr>
          <p:cNvPr id="3073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5786" y="1071546"/>
            <a:ext cx="7605001" cy="432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2 CuadroTexto"/>
          <p:cNvSpPr txBox="1">
            <a:spLocks noChangeArrowheads="1"/>
          </p:cNvSpPr>
          <p:nvPr/>
        </p:nvSpPr>
        <p:spPr bwMode="auto">
          <a:xfrm>
            <a:off x="214282" y="5884151"/>
            <a:ext cx="8642350" cy="830997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marL="285750" indent="-285750" eaLnBrk="1" hangingPunct="1">
              <a:buFontTx/>
              <a:buChar char="•"/>
            </a:pPr>
            <a:r>
              <a:rPr lang="es-ES" altLang="es-CL" sz="1600" b="1" dirty="0" smtClean="0">
                <a:latin typeface="Calibri" pitchFamily="34" charset="0"/>
              </a:rPr>
              <a:t>El consumo de Brasil sigue la misma tendencia de la producción, decreciente a partir del año 2012. </a:t>
            </a:r>
          </a:p>
          <a:p>
            <a:pPr marL="285750" indent="-285750" eaLnBrk="1" hangingPunct="1">
              <a:buFontTx/>
              <a:buChar char="•"/>
            </a:pPr>
            <a:r>
              <a:rPr lang="es-ES" altLang="es-CL" sz="1600" b="1" dirty="0" smtClean="0">
                <a:latin typeface="Calibri" pitchFamily="34" charset="0"/>
              </a:rPr>
              <a:t>El resto de los países tienden a incrementar la demanda interna.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2 CuadroTexto"/>
          <p:cNvSpPr txBox="1">
            <a:spLocks noChangeArrowheads="1"/>
          </p:cNvSpPr>
          <p:nvPr/>
        </p:nvSpPr>
        <p:spPr bwMode="auto">
          <a:xfrm>
            <a:off x="250825" y="5813447"/>
            <a:ext cx="8642350" cy="584775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marL="285750" indent="-285750" eaLnBrk="1" hangingPunct="1">
              <a:buFontTx/>
              <a:buChar char="•"/>
            </a:pPr>
            <a:r>
              <a:rPr lang="es-ES" altLang="es-CL" sz="1600" b="1" dirty="0">
                <a:latin typeface="Calibri" pitchFamily="34" charset="0"/>
              </a:rPr>
              <a:t> </a:t>
            </a:r>
            <a:r>
              <a:rPr lang="es-ES" altLang="es-CL" sz="1600" b="1" dirty="0" smtClean="0">
                <a:latin typeface="Calibri" pitchFamily="34" charset="0"/>
              </a:rPr>
              <a:t>La participación del CAS en las exportaciones mundiales fue del 42% el 2013, de las cuales el 91% corresponden a las exportaciones de Brasil. </a:t>
            </a:r>
            <a:endParaRPr lang="es-ES" altLang="es-CL" sz="1600" b="1" dirty="0">
              <a:latin typeface="Calibri" pitchFamily="34" charset="0"/>
            </a:endParaRPr>
          </a:p>
        </p:txBody>
      </p:sp>
      <p:sp>
        <p:nvSpPr>
          <p:cNvPr id="8195" name="5 CuadroTexto"/>
          <p:cNvSpPr txBox="1">
            <a:spLocks noChangeArrowheads="1"/>
          </p:cNvSpPr>
          <p:nvPr/>
        </p:nvSpPr>
        <p:spPr bwMode="auto">
          <a:xfrm>
            <a:off x="250825" y="5367353"/>
            <a:ext cx="5761038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s-CL" altLang="pt-BR" sz="1200" dirty="0">
                <a:latin typeface="Calibri" pitchFamily="34" charset="0"/>
              </a:rPr>
              <a:t>Fuente: SIM. Abril, 2014.</a:t>
            </a:r>
          </a:p>
        </p:txBody>
      </p:sp>
      <p:sp>
        <p:nvSpPr>
          <p:cNvPr id="6" name="1 Título"/>
          <p:cNvSpPr txBox="1">
            <a:spLocks/>
          </p:cNvSpPr>
          <p:nvPr/>
        </p:nvSpPr>
        <p:spPr>
          <a:xfrm>
            <a:off x="0" y="274638"/>
            <a:ext cx="8929718" cy="57150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s-ES" altLang="es-CL" sz="3200" kern="0" dirty="0" smtClean="0">
                <a:latin typeface="Calibri" panose="020F0502020204030204" pitchFamily="34" charset="0"/>
              </a:rPr>
              <a:t>Carne Aviar: Evolución de las Exportaciones por país</a:t>
            </a:r>
          </a:p>
        </p:txBody>
      </p:sp>
      <p:pic>
        <p:nvPicPr>
          <p:cNvPr id="2049" name="Picture 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85786" y="1000108"/>
            <a:ext cx="7644817" cy="432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3 CuadroTexto"/>
          <p:cNvSpPr txBox="1">
            <a:spLocks noChangeArrowheads="1"/>
          </p:cNvSpPr>
          <p:nvPr/>
        </p:nvSpPr>
        <p:spPr bwMode="auto">
          <a:xfrm>
            <a:off x="323850" y="5456238"/>
            <a:ext cx="5761038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s-CL" altLang="pt-BR" sz="1200">
                <a:latin typeface="Calibri" pitchFamily="34" charset="0"/>
              </a:rPr>
              <a:t>Fuente: SIM. Abril, 2014.</a:t>
            </a:r>
          </a:p>
        </p:txBody>
      </p:sp>
      <p:sp>
        <p:nvSpPr>
          <p:cNvPr id="9220" name="2 CuadroTexto"/>
          <p:cNvSpPr txBox="1">
            <a:spLocks noChangeArrowheads="1"/>
          </p:cNvSpPr>
          <p:nvPr/>
        </p:nvSpPr>
        <p:spPr bwMode="auto">
          <a:xfrm>
            <a:off x="395288" y="5735638"/>
            <a:ext cx="8280400" cy="830997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marL="285750" indent="-285750" eaLnBrk="1" hangingPunct="1">
              <a:buFontTx/>
              <a:buChar char="•"/>
            </a:pPr>
            <a:r>
              <a:rPr lang="es-ES" altLang="es-CL" sz="1600" b="1" dirty="0" smtClean="0">
                <a:latin typeface="Calibri" pitchFamily="34" charset="0"/>
              </a:rPr>
              <a:t>Chile es el principal país importador del CAS, el 2013 sus importaciones representaron el 11% de su oferta total. Argentina ocupa el segundo lugar, sin embargo, comparativamente sus exportaciones son 25 veces  más elevadas.</a:t>
            </a:r>
            <a:endParaRPr lang="es-ES" altLang="es-CL" sz="1600" b="1" dirty="0">
              <a:latin typeface="Calibri" pitchFamily="34" charset="0"/>
            </a:endParaRPr>
          </a:p>
        </p:txBody>
      </p:sp>
      <p:sp>
        <p:nvSpPr>
          <p:cNvPr id="7" name="1 Título"/>
          <p:cNvSpPr txBox="1">
            <a:spLocks/>
          </p:cNvSpPr>
          <p:nvPr/>
        </p:nvSpPr>
        <p:spPr>
          <a:xfrm>
            <a:off x="0" y="274638"/>
            <a:ext cx="8929718" cy="57150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s-ES" altLang="es-CL" sz="3200" kern="0" dirty="0" smtClean="0">
                <a:latin typeface="Calibri" panose="020F0502020204030204" pitchFamily="34" charset="0"/>
              </a:rPr>
              <a:t>Carne Aviar: Evolución de las Importaciones por país</a:t>
            </a:r>
          </a:p>
        </p:txBody>
      </p:sp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96090" y="1071546"/>
            <a:ext cx="7605000" cy="432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iseño predeterminado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redeterminad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2034</TotalTime>
  <Words>544</Words>
  <Application>Microsoft Office PowerPoint</Application>
  <PresentationFormat>Presentación en pantalla (4:3)</PresentationFormat>
  <Paragraphs>95</Paragraphs>
  <Slides>8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9" baseType="lpstr">
      <vt:lpstr>Diseño predeterminado</vt:lpstr>
      <vt:lpstr>CARNE AVIAR Informe de Coyuntura</vt:lpstr>
      <vt:lpstr>Carne Aviar: Evolución de la Oferta y Demanda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MECON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jposse_minagri</dc:creator>
  <cp:lastModifiedBy>Andrea Garcia</cp:lastModifiedBy>
  <cp:revision>46</cp:revision>
  <dcterms:created xsi:type="dcterms:W3CDTF">2014-03-14T16:39:21Z</dcterms:created>
  <dcterms:modified xsi:type="dcterms:W3CDTF">2014-04-21T11:29:26Z</dcterms:modified>
</cp:coreProperties>
</file>