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85" r:id="rId4"/>
    <p:sldId id="281" r:id="rId5"/>
    <p:sldId id="279" r:id="rId6"/>
    <p:sldId id="286" r:id="rId7"/>
    <p:sldId id="276" r:id="rId8"/>
    <p:sldId id="273" r:id="rId9"/>
    <p:sldId id="274" r:id="rId10"/>
    <p:sldId id="275" r:id="rId11"/>
    <p:sldId id="284" r:id="rId12"/>
    <p:sldId id="283" r:id="rId13"/>
  </p:sldIdLst>
  <p:sldSz cx="9144000" cy="6858000" type="screen4x3"/>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34" autoAdjust="0"/>
    <p:restoredTop sz="94660"/>
  </p:normalViewPr>
  <p:slideViewPr>
    <p:cSldViewPr>
      <p:cViewPr>
        <p:scale>
          <a:sx n="114" d="100"/>
          <a:sy n="114" d="100"/>
        </p:scale>
        <p:origin x="-95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68B31871-AE6F-4475-BCEE-A1029D664DAB}" type="datetimeFigureOut">
              <a:rPr lang="es-CL" smtClean="0"/>
              <a:t>18-08-2014</a:t>
            </a:fld>
            <a:endParaRPr lang="es-CL"/>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s-CL"/>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944A9FD2-119C-4E88-B44C-7AF61A1C2416}" type="slidenum">
              <a:rPr lang="es-CL" smtClean="0"/>
              <a:t>‹Nº›</a:t>
            </a:fld>
            <a:endParaRPr lang="es-CL"/>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68B31871-AE6F-4475-BCEE-A1029D664DAB}" type="datetimeFigureOut">
              <a:rPr lang="es-CL" smtClean="0"/>
              <a:t>18-08-2014</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944A9FD2-119C-4E88-B44C-7AF61A1C2416}" type="slidenum">
              <a:rPr lang="es-CL" smtClean="0"/>
              <a:t>‹Nº›</a:t>
            </a:fld>
            <a:endParaRPr lang="es-C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68B31871-AE6F-4475-BCEE-A1029D664DAB}" type="datetimeFigureOut">
              <a:rPr lang="es-CL" smtClean="0"/>
              <a:t>18-08-2014</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944A9FD2-119C-4E88-B44C-7AF61A1C2416}" type="slidenum">
              <a:rPr lang="es-CL" smtClean="0"/>
              <a:t>‹Nº›</a:t>
            </a:fld>
            <a:endParaRPr lang="es-C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68B31871-AE6F-4475-BCEE-A1029D664DAB}" type="datetimeFigureOut">
              <a:rPr lang="es-CL" smtClean="0"/>
              <a:t>18-08-2014</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944A9FD2-119C-4E88-B44C-7AF61A1C2416}" type="slidenum">
              <a:rPr lang="es-CL" smtClean="0"/>
              <a:t>‹Nº›</a:t>
            </a:fld>
            <a:endParaRPr lang="es-C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68B31871-AE6F-4475-BCEE-A1029D664DAB}" type="datetimeFigureOut">
              <a:rPr lang="es-CL" smtClean="0"/>
              <a:t>18-08-2014</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944A9FD2-119C-4E88-B44C-7AF61A1C2416}" type="slidenum">
              <a:rPr lang="es-CL" smtClean="0"/>
              <a:t>‹Nº›</a:t>
            </a:fld>
            <a:endParaRPr lang="es-C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5" name="Date Placeholder 4"/>
          <p:cNvSpPr>
            <a:spLocks noGrp="1"/>
          </p:cNvSpPr>
          <p:nvPr>
            <p:ph type="dt" sz="half" idx="10"/>
          </p:nvPr>
        </p:nvSpPr>
        <p:spPr/>
        <p:txBody>
          <a:bodyPr/>
          <a:lstStyle/>
          <a:p>
            <a:fld id="{68B31871-AE6F-4475-BCEE-A1029D664DAB}" type="datetimeFigureOut">
              <a:rPr lang="es-CL" smtClean="0"/>
              <a:t>18-08-2014</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944A9FD2-119C-4E88-B44C-7AF61A1C2416}" type="slidenum">
              <a:rPr lang="es-CL" smtClean="0"/>
              <a:t>‹Nº›</a:t>
            </a:fld>
            <a:endParaRPr lang="es-CL"/>
          </a:p>
        </p:txBody>
      </p:sp>
      <p:sp>
        <p:nvSpPr>
          <p:cNvPr id="9" name="Content Placeholder 8"/>
          <p:cNvSpPr>
            <a:spLocks noGrp="1"/>
          </p:cNvSpPr>
          <p:nvPr>
            <p:ph sz="quarter" idx="13"/>
          </p:nvPr>
        </p:nvSpPr>
        <p:spPr>
          <a:xfrm>
            <a:off x="1042416" y="2313432"/>
            <a:ext cx="3419856" cy="349300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68B31871-AE6F-4475-BCEE-A1029D664DAB}" type="datetimeFigureOut">
              <a:rPr lang="es-CL" smtClean="0"/>
              <a:t>18-08-2014</a:t>
            </a:fld>
            <a:endParaRPr lang="es-CL"/>
          </a:p>
        </p:txBody>
      </p:sp>
      <p:sp>
        <p:nvSpPr>
          <p:cNvPr id="8" name="Footer Placeholder 7"/>
          <p:cNvSpPr>
            <a:spLocks noGrp="1"/>
          </p:cNvSpPr>
          <p:nvPr>
            <p:ph type="ftr" sz="quarter" idx="11"/>
          </p:nvPr>
        </p:nvSpPr>
        <p:spPr/>
        <p:txBody>
          <a:bodyPr/>
          <a:lstStyle/>
          <a:p>
            <a:endParaRPr lang="es-CL"/>
          </a:p>
        </p:txBody>
      </p:sp>
      <p:sp>
        <p:nvSpPr>
          <p:cNvPr id="9" name="Slide Number Placeholder 8"/>
          <p:cNvSpPr>
            <a:spLocks noGrp="1"/>
          </p:cNvSpPr>
          <p:nvPr>
            <p:ph type="sldNum" sz="quarter" idx="12"/>
          </p:nvPr>
        </p:nvSpPr>
        <p:spPr/>
        <p:txBody>
          <a:bodyPr/>
          <a:lstStyle/>
          <a:p>
            <a:fld id="{944A9FD2-119C-4E88-B44C-7AF61A1C2416}" type="slidenum">
              <a:rPr lang="es-CL" smtClean="0"/>
              <a:t>‹Nº›</a:t>
            </a:fld>
            <a:endParaRPr lang="es-C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68B31871-AE6F-4475-BCEE-A1029D664DAB}" type="datetimeFigureOut">
              <a:rPr lang="es-CL" smtClean="0"/>
              <a:t>18-08-2014</a:t>
            </a:fld>
            <a:endParaRPr lang="es-CL"/>
          </a:p>
        </p:txBody>
      </p:sp>
      <p:sp>
        <p:nvSpPr>
          <p:cNvPr id="4" name="Footer Placeholder 3"/>
          <p:cNvSpPr>
            <a:spLocks noGrp="1"/>
          </p:cNvSpPr>
          <p:nvPr>
            <p:ph type="ftr" sz="quarter" idx="11"/>
          </p:nvPr>
        </p:nvSpPr>
        <p:spPr/>
        <p:txBody>
          <a:bodyPr/>
          <a:lstStyle/>
          <a:p>
            <a:endParaRPr lang="es-CL"/>
          </a:p>
        </p:txBody>
      </p:sp>
      <p:sp>
        <p:nvSpPr>
          <p:cNvPr id="5" name="Slide Number Placeholder 4"/>
          <p:cNvSpPr>
            <a:spLocks noGrp="1"/>
          </p:cNvSpPr>
          <p:nvPr>
            <p:ph type="sldNum" sz="quarter" idx="12"/>
          </p:nvPr>
        </p:nvSpPr>
        <p:spPr/>
        <p:txBody>
          <a:bodyPr/>
          <a:lstStyle/>
          <a:p>
            <a:fld id="{944A9FD2-119C-4E88-B44C-7AF61A1C2416}" type="slidenum">
              <a:rPr lang="es-CL" smtClean="0"/>
              <a:t>‹Nº›</a:t>
            </a:fld>
            <a:endParaRPr lang="es-C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B31871-AE6F-4475-BCEE-A1029D664DAB}" type="datetimeFigureOut">
              <a:rPr lang="es-CL" smtClean="0"/>
              <a:t>18-08-2014</a:t>
            </a:fld>
            <a:endParaRPr lang="es-CL"/>
          </a:p>
        </p:txBody>
      </p:sp>
      <p:sp>
        <p:nvSpPr>
          <p:cNvPr id="3" name="Footer Placeholder 2"/>
          <p:cNvSpPr>
            <a:spLocks noGrp="1"/>
          </p:cNvSpPr>
          <p:nvPr>
            <p:ph type="ftr" sz="quarter" idx="11"/>
          </p:nvPr>
        </p:nvSpPr>
        <p:spPr/>
        <p:txBody>
          <a:bodyPr/>
          <a:lstStyle/>
          <a:p>
            <a:endParaRPr lang="es-CL"/>
          </a:p>
        </p:txBody>
      </p:sp>
      <p:sp>
        <p:nvSpPr>
          <p:cNvPr id="4" name="Slide Number Placeholder 3"/>
          <p:cNvSpPr>
            <a:spLocks noGrp="1"/>
          </p:cNvSpPr>
          <p:nvPr>
            <p:ph type="sldNum" sz="quarter" idx="12"/>
          </p:nvPr>
        </p:nvSpPr>
        <p:spPr/>
        <p:txBody>
          <a:bodyPr/>
          <a:lstStyle/>
          <a:p>
            <a:fld id="{944A9FD2-119C-4E88-B44C-7AF61A1C2416}" type="slidenum">
              <a:rPr lang="es-CL" smtClean="0"/>
              <a:t>‹Nº›</a:t>
            </a:fld>
            <a:endParaRPr lang="es-C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68B31871-AE6F-4475-BCEE-A1029D664DAB}" type="datetimeFigureOut">
              <a:rPr lang="es-CL" smtClean="0"/>
              <a:t>18-08-2014</a:t>
            </a:fld>
            <a:endParaRPr lang="es-CL"/>
          </a:p>
        </p:txBody>
      </p:sp>
      <p:sp>
        <p:nvSpPr>
          <p:cNvPr id="7" name="Slide Number Placeholder 6"/>
          <p:cNvSpPr>
            <a:spLocks noGrp="1"/>
          </p:cNvSpPr>
          <p:nvPr>
            <p:ph type="sldNum" sz="quarter" idx="12"/>
          </p:nvPr>
        </p:nvSpPr>
        <p:spPr/>
        <p:txBody>
          <a:bodyPr/>
          <a:lstStyle/>
          <a:p>
            <a:fld id="{944A9FD2-119C-4E88-B44C-7AF61A1C2416}" type="slidenum">
              <a:rPr lang="es-CL" smtClean="0"/>
              <a:t>‹Nº›</a:t>
            </a:fld>
            <a:endParaRPr lang="es-CL"/>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s-CL"/>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s-ES" smtClean="0"/>
              <a:t>Haga clic para modificar el estilo de título del patrón</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s-ES" smtClean="0"/>
              <a:t>Haga clic para modificar el estilo de título del patrón</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68B31871-AE6F-4475-BCEE-A1029D664DAB}" type="datetimeFigureOut">
              <a:rPr lang="es-CL" smtClean="0"/>
              <a:t>18-08-2014</a:t>
            </a:fld>
            <a:endParaRPr lang="es-CL"/>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s-CL"/>
          </a:p>
        </p:txBody>
      </p:sp>
      <p:sp>
        <p:nvSpPr>
          <p:cNvPr id="7" name="Slide Number Placeholder 6"/>
          <p:cNvSpPr>
            <a:spLocks noGrp="1"/>
          </p:cNvSpPr>
          <p:nvPr>
            <p:ph type="sldNum" sz="quarter" idx="12"/>
          </p:nvPr>
        </p:nvSpPr>
        <p:spPr/>
        <p:txBody>
          <a:bodyPr/>
          <a:lstStyle/>
          <a:p>
            <a:fld id="{944A9FD2-119C-4E88-B44C-7AF61A1C2416}" type="slidenum">
              <a:rPr lang="es-CL" smtClean="0"/>
              <a:t>‹Nº›</a:t>
            </a:fld>
            <a:endParaRPr lang="es-C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68B31871-AE6F-4475-BCEE-A1029D664DAB}" type="datetimeFigureOut">
              <a:rPr lang="es-CL" smtClean="0"/>
              <a:t>18-08-2014</a:t>
            </a:fld>
            <a:endParaRPr lang="es-CL"/>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s-CL"/>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944A9FD2-119C-4E88-B44C-7AF61A1C2416}" type="slidenum">
              <a:rPr lang="es-CL" smtClean="0"/>
              <a:t>‹Nº›</a:t>
            </a:fld>
            <a:endParaRPr lang="es-CL"/>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a:bodyPr>
          <a:lstStyle/>
          <a:p>
            <a:r>
              <a:rPr lang="es-CL" b="1" dirty="0" smtClean="0"/>
              <a:t>RESULTADOS</a:t>
            </a:r>
            <a:br>
              <a:rPr lang="es-CL" b="1" dirty="0" smtClean="0"/>
            </a:br>
            <a:r>
              <a:rPr lang="es-CL" b="1" dirty="0" smtClean="0"/>
              <a:t>XXVII RO CAS</a:t>
            </a:r>
            <a:br>
              <a:rPr lang="es-CL" b="1" dirty="0" smtClean="0"/>
            </a:br>
            <a:r>
              <a:rPr lang="es-CL" sz="1600" b="1" dirty="0" smtClean="0"/>
              <a:t>24 y 25 de abril, Uruguay</a:t>
            </a:r>
            <a:endParaRPr lang="es-CL" b="1" dirty="0"/>
          </a:p>
        </p:txBody>
      </p:sp>
      <p:sp>
        <p:nvSpPr>
          <p:cNvPr id="3" name="2 Subtítulo"/>
          <p:cNvSpPr>
            <a:spLocks noGrp="1"/>
          </p:cNvSpPr>
          <p:nvPr>
            <p:ph type="subTitle" idx="1"/>
          </p:nvPr>
        </p:nvSpPr>
        <p:spPr>
          <a:xfrm>
            <a:off x="4788024" y="4844752"/>
            <a:ext cx="2944416" cy="816496"/>
          </a:xfrm>
        </p:spPr>
        <p:txBody>
          <a:bodyPr>
            <a:normAutofit/>
          </a:bodyPr>
          <a:lstStyle/>
          <a:p>
            <a:r>
              <a:rPr lang="es-CL" sz="1600" dirty="0" smtClean="0"/>
              <a:t>Alejandra Sarquis</a:t>
            </a:r>
          </a:p>
          <a:p>
            <a:r>
              <a:rPr lang="es-CL" sz="1600" dirty="0" smtClean="0"/>
              <a:t>Agosto, 2014</a:t>
            </a:r>
            <a:endParaRPr lang="es-CL" sz="1600" dirty="0"/>
          </a:p>
        </p:txBody>
      </p:sp>
      <p:pic>
        <p:nvPicPr>
          <p:cNvPr id="4" name="3 Image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219128"/>
            <a:ext cx="2699792" cy="833608"/>
          </a:xfrm>
          <a:prstGeom prst="rect">
            <a:avLst/>
          </a:prstGeom>
        </p:spPr>
      </p:pic>
    </p:spTree>
    <p:extLst>
      <p:ext uri="{BB962C8B-B14F-4D97-AF65-F5344CB8AC3E}">
        <p14:creationId xmlns:p14="http://schemas.microsoft.com/office/powerpoint/2010/main" val="21629394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43490" y="1133872"/>
            <a:ext cx="7024744" cy="1143000"/>
          </a:xfrm>
        </p:spPr>
        <p:txBody>
          <a:bodyPr>
            <a:normAutofit fontScale="90000"/>
          </a:bodyPr>
          <a:lstStyle/>
          <a:p>
            <a:r>
              <a:rPr lang="es-CL" b="1" dirty="0" smtClean="0">
                <a:solidFill>
                  <a:srgbClr val="92D050"/>
                </a:solidFill>
              </a:rPr>
              <a:t>CONFERENCIA REGIONAL DE LA FAO / CHINA-CAS</a:t>
            </a:r>
            <a:endParaRPr lang="es-CL" b="1" dirty="0">
              <a:solidFill>
                <a:srgbClr val="92D050"/>
              </a:solidFill>
            </a:endParaRPr>
          </a:p>
        </p:txBody>
      </p:sp>
      <p:sp>
        <p:nvSpPr>
          <p:cNvPr id="3" name="2 Marcador de contenido"/>
          <p:cNvSpPr>
            <a:spLocks noGrp="1"/>
          </p:cNvSpPr>
          <p:nvPr>
            <p:ph idx="1"/>
          </p:nvPr>
        </p:nvSpPr>
        <p:spPr>
          <a:xfrm>
            <a:off x="1043492" y="2323652"/>
            <a:ext cx="7056900" cy="3841652"/>
          </a:xfrm>
        </p:spPr>
        <p:txBody>
          <a:bodyPr>
            <a:normAutofit/>
          </a:bodyPr>
          <a:lstStyle/>
          <a:p>
            <a:pPr algn="just"/>
            <a:r>
              <a:rPr lang="es-CL" b="1" dirty="0" smtClean="0">
                <a:solidFill>
                  <a:schemeClr val="accent2"/>
                </a:solidFill>
              </a:rPr>
              <a:t>Solicitar </a:t>
            </a:r>
            <a:r>
              <a:rPr lang="es-CL" b="1" dirty="0">
                <a:solidFill>
                  <a:schemeClr val="accent2"/>
                </a:solidFill>
              </a:rPr>
              <a:t>a Chile, como presidente pro tempore del CAS y país anfitrión de la Conferencia Regional de la FAO, hacer llegar a la organización del evento observaciones al documento presentado por este organismo, para abordar el tema China – América Latina y el Caribe.</a:t>
            </a:r>
          </a:p>
        </p:txBody>
      </p:sp>
    </p:spTree>
    <p:extLst>
      <p:ext uri="{BB962C8B-B14F-4D97-AF65-F5344CB8AC3E}">
        <p14:creationId xmlns:p14="http://schemas.microsoft.com/office/powerpoint/2010/main" val="22034062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55576" y="692696"/>
            <a:ext cx="7848872" cy="1143000"/>
          </a:xfrm>
        </p:spPr>
        <p:txBody>
          <a:bodyPr>
            <a:normAutofit/>
          </a:bodyPr>
          <a:lstStyle/>
          <a:p>
            <a:r>
              <a:rPr lang="es-CL" b="1" dirty="0" smtClean="0">
                <a:solidFill>
                  <a:srgbClr val="92D050"/>
                </a:solidFill>
              </a:rPr>
              <a:t>ALIANZA GLOBAL</a:t>
            </a:r>
            <a:endParaRPr lang="es-CL" b="1" dirty="0">
              <a:solidFill>
                <a:srgbClr val="92D050"/>
              </a:solidFill>
            </a:endParaRPr>
          </a:p>
        </p:txBody>
      </p:sp>
      <p:sp>
        <p:nvSpPr>
          <p:cNvPr id="3" name="2 Marcador de contenido"/>
          <p:cNvSpPr>
            <a:spLocks noGrp="1"/>
          </p:cNvSpPr>
          <p:nvPr>
            <p:ph idx="1"/>
          </p:nvPr>
        </p:nvSpPr>
        <p:spPr>
          <a:xfrm>
            <a:off x="1043492" y="2323652"/>
            <a:ext cx="7056900" cy="3841652"/>
          </a:xfrm>
        </p:spPr>
        <p:txBody>
          <a:bodyPr>
            <a:normAutofit fontScale="92500" lnSpcReduction="10000"/>
          </a:bodyPr>
          <a:lstStyle/>
          <a:p>
            <a:pPr algn="just"/>
            <a:r>
              <a:rPr lang="es-CL" b="1" dirty="0" smtClean="0">
                <a:solidFill>
                  <a:schemeClr val="accent2"/>
                </a:solidFill>
              </a:rPr>
              <a:t>Mandatar </a:t>
            </a:r>
            <a:r>
              <a:rPr lang="es-CL" b="1" dirty="0">
                <a:solidFill>
                  <a:schemeClr val="accent2"/>
                </a:solidFill>
              </a:rPr>
              <a:t>a REDPA para contactar a GT4 y PROCISUR para trabajar los temas prioritarios de cada país, en el marco de la Alianza global; considerar la adaptación y el desarrollo sustentable como puntos más relevantes.</a:t>
            </a:r>
          </a:p>
          <a:p>
            <a:pPr algn="just"/>
            <a:r>
              <a:rPr lang="es-CL" b="1" dirty="0" smtClean="0">
                <a:solidFill>
                  <a:schemeClr val="accent2"/>
                </a:solidFill>
              </a:rPr>
              <a:t>Presentar </a:t>
            </a:r>
            <a:r>
              <a:rPr lang="es-CL" b="1" dirty="0">
                <a:solidFill>
                  <a:schemeClr val="accent2"/>
                </a:solidFill>
              </a:rPr>
              <a:t>propuesta definitiva en la próxima reunión de ministros (términos de referencia).</a:t>
            </a:r>
          </a:p>
          <a:p>
            <a:pPr algn="just"/>
            <a:r>
              <a:rPr lang="es-CL" b="1" dirty="0" smtClean="0">
                <a:solidFill>
                  <a:schemeClr val="accent2"/>
                </a:solidFill>
              </a:rPr>
              <a:t>Respaldar </a:t>
            </a:r>
            <a:r>
              <a:rPr lang="es-CL" b="1" dirty="0">
                <a:solidFill>
                  <a:schemeClr val="accent2"/>
                </a:solidFill>
              </a:rPr>
              <a:t>las propuestas de COSAVE y CVP para considerar entre sus temas de trabajo la detección temprana de comportamientos diferentes producto del cambio climático. </a:t>
            </a:r>
            <a:endParaRPr lang="es-CL" dirty="0">
              <a:solidFill>
                <a:schemeClr val="accent2"/>
              </a:solidFill>
            </a:endParaRPr>
          </a:p>
        </p:txBody>
      </p:sp>
    </p:spTree>
    <p:extLst>
      <p:ext uri="{BB962C8B-B14F-4D97-AF65-F5344CB8AC3E}">
        <p14:creationId xmlns:p14="http://schemas.microsoft.com/office/powerpoint/2010/main" val="41580753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a:bodyPr>
          <a:lstStyle/>
          <a:p>
            <a:r>
              <a:rPr lang="es-CL" b="1" dirty="0" smtClean="0"/>
              <a:t>RESULTADOS</a:t>
            </a:r>
            <a:br>
              <a:rPr lang="es-CL" b="1" dirty="0" smtClean="0"/>
            </a:br>
            <a:r>
              <a:rPr lang="es-CL" b="1" dirty="0" smtClean="0"/>
              <a:t>XXVII RO CAS</a:t>
            </a:r>
            <a:br>
              <a:rPr lang="es-CL" b="1" dirty="0" smtClean="0"/>
            </a:br>
            <a:r>
              <a:rPr lang="es-CL" sz="1600" b="1" dirty="0" smtClean="0"/>
              <a:t>24 y 25 de abril, Uruguay</a:t>
            </a:r>
            <a:endParaRPr lang="es-CL" b="1" dirty="0"/>
          </a:p>
        </p:txBody>
      </p:sp>
      <p:sp>
        <p:nvSpPr>
          <p:cNvPr id="3" name="2 Subtítulo"/>
          <p:cNvSpPr>
            <a:spLocks noGrp="1"/>
          </p:cNvSpPr>
          <p:nvPr>
            <p:ph type="subTitle" idx="1"/>
          </p:nvPr>
        </p:nvSpPr>
        <p:spPr>
          <a:xfrm>
            <a:off x="4788024" y="4844752"/>
            <a:ext cx="2944416" cy="816496"/>
          </a:xfrm>
        </p:spPr>
        <p:txBody>
          <a:bodyPr>
            <a:normAutofit/>
          </a:bodyPr>
          <a:lstStyle/>
          <a:p>
            <a:r>
              <a:rPr lang="es-CL" sz="1600" dirty="0" smtClean="0"/>
              <a:t>Alejandra Sarquis</a:t>
            </a:r>
          </a:p>
          <a:p>
            <a:r>
              <a:rPr lang="es-CL" sz="1600" dirty="0" smtClean="0"/>
              <a:t>Julio, 2014</a:t>
            </a:r>
            <a:endParaRPr lang="es-CL" sz="1600" dirty="0"/>
          </a:p>
        </p:txBody>
      </p:sp>
      <p:pic>
        <p:nvPicPr>
          <p:cNvPr id="4" name="3 Image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219128"/>
            <a:ext cx="2699792" cy="833608"/>
          </a:xfrm>
          <a:prstGeom prst="rect">
            <a:avLst/>
          </a:prstGeom>
        </p:spPr>
      </p:pic>
    </p:spTree>
    <p:extLst>
      <p:ext uri="{BB962C8B-B14F-4D97-AF65-F5344CB8AC3E}">
        <p14:creationId xmlns:p14="http://schemas.microsoft.com/office/powerpoint/2010/main" val="21900756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187624" y="548680"/>
            <a:ext cx="7024744" cy="720080"/>
          </a:xfrm>
        </p:spPr>
        <p:txBody>
          <a:bodyPr/>
          <a:lstStyle/>
          <a:p>
            <a:r>
              <a:rPr lang="es-CL" b="1" dirty="0" smtClean="0"/>
              <a:t>Resultados </a:t>
            </a:r>
            <a:r>
              <a:rPr lang="es-CL" b="1" dirty="0"/>
              <a:t>XXVII </a:t>
            </a:r>
            <a:r>
              <a:rPr lang="es-CL" b="1" dirty="0" smtClean="0"/>
              <a:t>RO CAS</a:t>
            </a:r>
            <a:endParaRPr lang="es-CL" b="1" dirty="0"/>
          </a:p>
        </p:txBody>
      </p:sp>
      <p:sp>
        <p:nvSpPr>
          <p:cNvPr id="3" name="2 Marcador de contenido"/>
          <p:cNvSpPr>
            <a:spLocks noGrp="1"/>
          </p:cNvSpPr>
          <p:nvPr>
            <p:ph idx="1"/>
          </p:nvPr>
        </p:nvSpPr>
        <p:spPr>
          <a:xfrm>
            <a:off x="1043608" y="1268760"/>
            <a:ext cx="6777317" cy="4896544"/>
          </a:xfrm>
        </p:spPr>
        <p:txBody>
          <a:bodyPr>
            <a:normAutofit fontScale="62500" lnSpcReduction="20000"/>
          </a:bodyPr>
          <a:lstStyle/>
          <a:p>
            <a:pPr marL="68580" indent="0">
              <a:buNone/>
            </a:pPr>
            <a:r>
              <a:rPr lang="es-CL" b="1" dirty="0" smtClean="0"/>
              <a:t>Temas abordados: </a:t>
            </a:r>
          </a:p>
          <a:p>
            <a:pPr marL="68580" indent="0">
              <a:buNone/>
            </a:pPr>
            <a:endParaRPr lang="es-CL" b="1" dirty="0" smtClean="0"/>
          </a:p>
          <a:p>
            <a:r>
              <a:rPr lang="es-ES" b="1" dirty="0">
                <a:solidFill>
                  <a:schemeClr val="accent2"/>
                </a:solidFill>
              </a:rPr>
              <a:t>Diálogo Ministerial sobre Agricultura Familiar </a:t>
            </a:r>
            <a:endParaRPr lang="es-ES" b="1" dirty="0" smtClean="0">
              <a:solidFill>
                <a:schemeClr val="accent2"/>
              </a:solidFill>
            </a:endParaRPr>
          </a:p>
          <a:p>
            <a:pPr marL="68580" indent="0">
              <a:buNone/>
            </a:pPr>
            <a:r>
              <a:rPr lang="es-ES" b="1" dirty="0">
                <a:solidFill>
                  <a:schemeClr val="accent2"/>
                </a:solidFill>
              </a:rPr>
              <a:t> </a:t>
            </a:r>
            <a:r>
              <a:rPr lang="es-ES" dirty="0">
                <a:solidFill>
                  <a:schemeClr val="accent2"/>
                </a:solidFill>
              </a:rPr>
              <a:t> </a:t>
            </a:r>
            <a:endParaRPr lang="es-CL" dirty="0">
              <a:solidFill>
                <a:schemeClr val="accent2"/>
              </a:solidFill>
            </a:endParaRPr>
          </a:p>
          <a:p>
            <a:r>
              <a:rPr lang="es-ES" b="1" dirty="0">
                <a:solidFill>
                  <a:schemeClr val="accent2"/>
                </a:solidFill>
              </a:rPr>
              <a:t>Diálogo </a:t>
            </a:r>
            <a:r>
              <a:rPr lang="es-ES" b="1" dirty="0" smtClean="0">
                <a:solidFill>
                  <a:schemeClr val="accent2"/>
                </a:solidFill>
              </a:rPr>
              <a:t>Ministerial </a:t>
            </a:r>
            <a:r>
              <a:rPr lang="es-ES" b="1" dirty="0">
                <a:solidFill>
                  <a:schemeClr val="accent2"/>
                </a:solidFill>
              </a:rPr>
              <a:t>sobre Prioridades en Políticas Agrícolas </a:t>
            </a:r>
            <a:r>
              <a:rPr lang="es-ES" b="1" dirty="0" smtClean="0">
                <a:solidFill>
                  <a:schemeClr val="accent2"/>
                </a:solidFill>
              </a:rPr>
              <a:t>Nacionales</a:t>
            </a:r>
          </a:p>
          <a:p>
            <a:pPr lvl="2"/>
            <a:r>
              <a:rPr lang="es-ES" b="1" dirty="0" smtClean="0">
                <a:solidFill>
                  <a:schemeClr val="accent2"/>
                </a:solidFill>
              </a:rPr>
              <a:t>Agricultura y Medio Ambiente.</a:t>
            </a:r>
          </a:p>
          <a:p>
            <a:endParaRPr lang="es-ES" b="1" dirty="0">
              <a:solidFill>
                <a:schemeClr val="accent2"/>
              </a:solidFill>
            </a:endParaRPr>
          </a:p>
          <a:p>
            <a:r>
              <a:rPr lang="es-ES" b="1" dirty="0" smtClean="0">
                <a:solidFill>
                  <a:schemeClr val="accent2"/>
                </a:solidFill>
              </a:rPr>
              <a:t>Propuesta </a:t>
            </a:r>
            <a:r>
              <a:rPr lang="es-ES" b="1" dirty="0">
                <a:solidFill>
                  <a:schemeClr val="accent2"/>
                </a:solidFill>
              </a:rPr>
              <a:t>de Grupo ad hoc Suelos </a:t>
            </a:r>
            <a:endParaRPr lang="es-ES" b="1" dirty="0" smtClean="0">
              <a:solidFill>
                <a:schemeClr val="accent2"/>
              </a:solidFill>
            </a:endParaRPr>
          </a:p>
          <a:p>
            <a:pPr marL="68580" indent="0">
              <a:buNone/>
            </a:pPr>
            <a:r>
              <a:rPr lang="es-ES" b="1" dirty="0">
                <a:solidFill>
                  <a:schemeClr val="accent2"/>
                </a:solidFill>
              </a:rPr>
              <a:t> </a:t>
            </a:r>
            <a:endParaRPr lang="es-ES" b="1" dirty="0" smtClean="0">
              <a:solidFill>
                <a:schemeClr val="accent2"/>
              </a:solidFill>
            </a:endParaRPr>
          </a:p>
          <a:p>
            <a:r>
              <a:rPr lang="es-ES" b="1" dirty="0" smtClean="0">
                <a:solidFill>
                  <a:schemeClr val="accent2"/>
                </a:solidFill>
              </a:rPr>
              <a:t>Propuesta </a:t>
            </a:r>
            <a:r>
              <a:rPr lang="es-ES" b="1" dirty="0">
                <a:solidFill>
                  <a:schemeClr val="accent2"/>
                </a:solidFill>
              </a:rPr>
              <a:t>sobre la formación de Grupo Regional CAS en el marco de la Alianza Global sobre Cambio Climático</a:t>
            </a:r>
            <a:endParaRPr lang="es-CL" dirty="0">
              <a:solidFill>
                <a:schemeClr val="accent2"/>
              </a:solidFill>
            </a:endParaRPr>
          </a:p>
          <a:p>
            <a:pPr marL="68580" indent="0">
              <a:buNone/>
            </a:pPr>
            <a:endParaRPr lang="es-CL" dirty="0">
              <a:solidFill>
                <a:schemeClr val="accent2"/>
              </a:solidFill>
            </a:endParaRPr>
          </a:p>
          <a:p>
            <a:r>
              <a:rPr lang="es-ES" b="1" dirty="0" smtClean="0">
                <a:solidFill>
                  <a:schemeClr val="accent2"/>
                </a:solidFill>
              </a:rPr>
              <a:t>Resultados </a:t>
            </a:r>
            <a:r>
              <a:rPr lang="es-ES" b="1" dirty="0">
                <a:solidFill>
                  <a:schemeClr val="accent2"/>
                </a:solidFill>
              </a:rPr>
              <a:t>del I Foro de Agricultura de América del Sur </a:t>
            </a:r>
            <a:r>
              <a:rPr lang="es-ES" dirty="0">
                <a:solidFill>
                  <a:schemeClr val="accent2"/>
                </a:solidFill>
              </a:rPr>
              <a:t>–</a:t>
            </a:r>
            <a:r>
              <a:rPr lang="es-ES" b="1" dirty="0">
                <a:solidFill>
                  <a:schemeClr val="accent2"/>
                </a:solidFill>
              </a:rPr>
              <a:t> CAS, </a:t>
            </a:r>
            <a:r>
              <a:rPr lang="es-ES" dirty="0">
                <a:solidFill>
                  <a:schemeClr val="accent2"/>
                </a:solidFill>
              </a:rPr>
              <a:t>realizado en </a:t>
            </a:r>
            <a:r>
              <a:rPr lang="es-ES" dirty="0" err="1">
                <a:solidFill>
                  <a:schemeClr val="accent2"/>
                </a:solidFill>
              </a:rPr>
              <a:t>Foz</a:t>
            </a:r>
            <a:r>
              <a:rPr lang="es-ES" dirty="0">
                <a:solidFill>
                  <a:schemeClr val="accent2"/>
                </a:solidFill>
              </a:rPr>
              <a:t> de Iguazú, en noviembre de 2013.</a:t>
            </a:r>
            <a:endParaRPr lang="es-CL" dirty="0">
              <a:solidFill>
                <a:schemeClr val="accent2"/>
              </a:solidFill>
            </a:endParaRPr>
          </a:p>
          <a:p>
            <a:endParaRPr lang="es-CL" dirty="0" smtClean="0">
              <a:solidFill>
                <a:schemeClr val="accent2"/>
              </a:solidFill>
            </a:endParaRPr>
          </a:p>
          <a:p>
            <a:r>
              <a:rPr lang="es-ES" b="1" dirty="0" smtClean="0">
                <a:solidFill>
                  <a:schemeClr val="accent2"/>
                </a:solidFill>
              </a:rPr>
              <a:t>Discusión Tema China </a:t>
            </a:r>
            <a:r>
              <a:rPr lang="es-ES" b="1" dirty="0" smtClean="0">
                <a:solidFill>
                  <a:schemeClr val="accent2"/>
                </a:solidFill>
              </a:rPr>
              <a:t>–CAS</a:t>
            </a:r>
          </a:p>
          <a:p>
            <a:endParaRPr lang="es-ES" b="1" dirty="0">
              <a:solidFill>
                <a:schemeClr val="accent2"/>
              </a:solidFill>
            </a:endParaRPr>
          </a:p>
          <a:p>
            <a:r>
              <a:rPr lang="es-ES" b="1" dirty="0" smtClean="0">
                <a:solidFill>
                  <a:schemeClr val="accent2"/>
                </a:solidFill>
              </a:rPr>
              <a:t>Traspaso de la Presidencia </a:t>
            </a:r>
            <a:r>
              <a:rPr lang="es-ES" b="1" i="1" dirty="0" smtClean="0">
                <a:solidFill>
                  <a:schemeClr val="accent2"/>
                </a:solidFill>
              </a:rPr>
              <a:t>pro tempore </a:t>
            </a:r>
            <a:r>
              <a:rPr lang="es-ES" b="1" dirty="0" smtClean="0">
                <a:solidFill>
                  <a:schemeClr val="accent2"/>
                </a:solidFill>
              </a:rPr>
              <a:t>de CAS de Bolivia a Chile. Actualmente el Ministro de Agricultura de Chile, Sr. </a:t>
            </a:r>
            <a:r>
              <a:rPr lang="es-ES" b="1" smtClean="0">
                <a:solidFill>
                  <a:schemeClr val="accent2"/>
                </a:solidFill>
              </a:rPr>
              <a:t>Carlos Furche, </a:t>
            </a:r>
            <a:r>
              <a:rPr lang="es-ES" b="1" dirty="0" smtClean="0">
                <a:solidFill>
                  <a:schemeClr val="accent2"/>
                </a:solidFill>
              </a:rPr>
              <a:t>ejerce la presidencia del Consejo</a:t>
            </a:r>
          </a:p>
          <a:p>
            <a:endParaRPr lang="es-CL" dirty="0">
              <a:solidFill>
                <a:schemeClr val="accent2"/>
              </a:solidFill>
            </a:endParaRPr>
          </a:p>
        </p:txBody>
      </p:sp>
    </p:spTree>
    <p:extLst>
      <p:ext uri="{BB962C8B-B14F-4D97-AF65-F5344CB8AC3E}">
        <p14:creationId xmlns:p14="http://schemas.microsoft.com/office/powerpoint/2010/main" val="11034368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043492" y="1988840"/>
            <a:ext cx="7056900" cy="4248472"/>
          </a:xfrm>
        </p:spPr>
        <p:txBody>
          <a:bodyPr>
            <a:normAutofit fontScale="92500" lnSpcReduction="20000"/>
          </a:bodyPr>
          <a:lstStyle/>
          <a:p>
            <a:pPr algn="just"/>
            <a:r>
              <a:rPr lang="es-ES" b="1" dirty="0">
                <a:solidFill>
                  <a:schemeClr val="accent2"/>
                </a:solidFill>
              </a:rPr>
              <a:t>Se acordó:</a:t>
            </a:r>
            <a:endParaRPr lang="es-CL" b="1" dirty="0">
              <a:solidFill>
                <a:schemeClr val="accent2"/>
              </a:solidFill>
            </a:endParaRPr>
          </a:p>
          <a:p>
            <a:pPr lvl="1" algn="just"/>
            <a:r>
              <a:rPr lang="es-CL" b="1" dirty="0">
                <a:solidFill>
                  <a:schemeClr val="accent2"/>
                </a:solidFill>
              </a:rPr>
              <a:t>Respaldar con políticas diferenciadas el desarrollo de la agricultura familiar como importante subsector de las economías nacionales y la reducción de la desigualdad en el acceso a mercados.</a:t>
            </a:r>
          </a:p>
          <a:p>
            <a:pPr marL="365760" lvl="1" indent="0" algn="just">
              <a:buNone/>
            </a:pPr>
            <a:endParaRPr lang="es-CL" b="1" dirty="0" smtClean="0">
              <a:solidFill>
                <a:schemeClr val="accent2"/>
              </a:solidFill>
            </a:endParaRPr>
          </a:p>
          <a:p>
            <a:pPr lvl="1" algn="just"/>
            <a:r>
              <a:rPr lang="es-CL" b="1" dirty="0" smtClean="0">
                <a:solidFill>
                  <a:schemeClr val="accent2"/>
                </a:solidFill>
              </a:rPr>
              <a:t>Impulsar </a:t>
            </a:r>
            <a:r>
              <a:rPr lang="es-CL" b="1" dirty="0" smtClean="0">
                <a:solidFill>
                  <a:schemeClr val="accent2"/>
                </a:solidFill>
              </a:rPr>
              <a:t>y fortalecer iniciativas vinculadas al uso sostenible de los recursos naturales.</a:t>
            </a:r>
          </a:p>
          <a:p>
            <a:pPr marL="365760" lvl="1" indent="0" algn="just">
              <a:buNone/>
            </a:pPr>
            <a:endParaRPr lang="es-CL" b="1" dirty="0" smtClean="0">
              <a:solidFill>
                <a:schemeClr val="accent2"/>
              </a:solidFill>
            </a:endParaRPr>
          </a:p>
          <a:p>
            <a:pPr lvl="1" algn="just"/>
            <a:r>
              <a:rPr lang="es-CL" b="1" dirty="0" smtClean="0">
                <a:solidFill>
                  <a:schemeClr val="accent2"/>
                </a:solidFill>
              </a:rPr>
              <a:t>Impulsar la </a:t>
            </a:r>
            <a:r>
              <a:rPr lang="es-CL" b="1" dirty="0" err="1" smtClean="0">
                <a:solidFill>
                  <a:schemeClr val="accent2"/>
                </a:solidFill>
              </a:rPr>
              <a:t>asociatividad</a:t>
            </a:r>
            <a:r>
              <a:rPr lang="es-CL" b="1" dirty="0" smtClean="0">
                <a:solidFill>
                  <a:schemeClr val="accent2"/>
                </a:solidFill>
              </a:rPr>
              <a:t> como forma de organización social y económica que amplía las posibilidades de desarrollo de la agricultura familiar campesina.</a:t>
            </a:r>
            <a:endParaRPr lang="es-CL" b="1" dirty="0">
              <a:solidFill>
                <a:schemeClr val="accent2"/>
              </a:solidFill>
            </a:endParaRPr>
          </a:p>
          <a:p>
            <a:pPr marL="68580" indent="0">
              <a:buNone/>
            </a:pPr>
            <a:endParaRPr lang="es-CL" dirty="0">
              <a:solidFill>
                <a:srgbClr val="FF0000"/>
              </a:solidFill>
            </a:endParaRPr>
          </a:p>
        </p:txBody>
      </p:sp>
      <p:sp>
        <p:nvSpPr>
          <p:cNvPr id="5" name="1 Título"/>
          <p:cNvSpPr>
            <a:spLocks noGrp="1"/>
          </p:cNvSpPr>
          <p:nvPr>
            <p:ph type="title"/>
          </p:nvPr>
        </p:nvSpPr>
        <p:spPr>
          <a:xfrm>
            <a:off x="755576" y="764704"/>
            <a:ext cx="7920880" cy="1143000"/>
          </a:xfrm>
        </p:spPr>
        <p:txBody>
          <a:bodyPr>
            <a:normAutofit fontScale="90000"/>
          </a:bodyPr>
          <a:lstStyle/>
          <a:p>
            <a:r>
              <a:rPr lang="es-CL" sz="3600" b="1" dirty="0" smtClean="0">
                <a:solidFill>
                  <a:srgbClr val="92D050"/>
                </a:solidFill>
              </a:rPr>
              <a:t>DIÁLOGO MINISTERIAL SOBRE AGRICULTURA FAMILIAR </a:t>
            </a:r>
            <a:r>
              <a:rPr lang="es-CL" sz="1800" b="1" dirty="0" smtClean="0">
                <a:solidFill>
                  <a:srgbClr val="92D050"/>
                </a:solidFill>
              </a:rPr>
              <a:t>(</a:t>
            </a:r>
            <a:r>
              <a:rPr lang="es-CL" sz="1800" b="1" dirty="0">
                <a:solidFill>
                  <a:srgbClr val="92D050"/>
                </a:solidFill>
              </a:rPr>
              <a:t>Declaración </a:t>
            </a:r>
            <a:r>
              <a:rPr lang="es-CL" sz="1800" b="1" dirty="0" smtClean="0">
                <a:solidFill>
                  <a:srgbClr val="92D050"/>
                </a:solidFill>
              </a:rPr>
              <a:t>I </a:t>
            </a:r>
            <a:r>
              <a:rPr lang="es-CL" sz="1800" b="1" dirty="0">
                <a:solidFill>
                  <a:srgbClr val="92D050"/>
                </a:solidFill>
              </a:rPr>
              <a:t>(XXVII-2014)</a:t>
            </a:r>
            <a:endParaRPr lang="es-CL" b="1" dirty="0">
              <a:solidFill>
                <a:srgbClr val="92D050"/>
              </a:solidFill>
            </a:endParaRPr>
          </a:p>
        </p:txBody>
      </p:sp>
    </p:spTree>
    <p:extLst>
      <p:ext uri="{BB962C8B-B14F-4D97-AF65-F5344CB8AC3E}">
        <p14:creationId xmlns:p14="http://schemas.microsoft.com/office/powerpoint/2010/main" val="13253946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43490" y="1133872"/>
            <a:ext cx="7024744" cy="1143000"/>
          </a:xfrm>
        </p:spPr>
        <p:txBody>
          <a:bodyPr>
            <a:noAutofit/>
          </a:bodyPr>
          <a:lstStyle/>
          <a:p>
            <a:r>
              <a:rPr lang="es-CL" sz="3200" b="1" dirty="0" smtClean="0">
                <a:solidFill>
                  <a:srgbClr val="92D050"/>
                </a:solidFill>
              </a:rPr>
              <a:t>DIÁLOGO MINISTERIAL SOBRE PRIORIDADES EN POLÍTICAS AGRÍCOLAS NACIONALES</a:t>
            </a:r>
            <a:endParaRPr lang="es-CL" sz="3200" b="1" dirty="0">
              <a:solidFill>
                <a:srgbClr val="92D050"/>
              </a:solidFill>
            </a:endParaRPr>
          </a:p>
        </p:txBody>
      </p:sp>
      <p:sp>
        <p:nvSpPr>
          <p:cNvPr id="3" name="2 Marcador de contenido"/>
          <p:cNvSpPr>
            <a:spLocks noGrp="1"/>
          </p:cNvSpPr>
          <p:nvPr>
            <p:ph idx="1"/>
          </p:nvPr>
        </p:nvSpPr>
        <p:spPr>
          <a:xfrm>
            <a:off x="1043608" y="2708920"/>
            <a:ext cx="7056900" cy="3841652"/>
          </a:xfrm>
        </p:spPr>
        <p:txBody>
          <a:bodyPr>
            <a:normAutofit/>
          </a:bodyPr>
          <a:lstStyle/>
          <a:p>
            <a:pPr marL="68580" indent="0" algn="just">
              <a:buNone/>
            </a:pPr>
            <a:r>
              <a:rPr lang="es-CL" b="1" dirty="0" smtClean="0">
                <a:solidFill>
                  <a:schemeClr val="accent2"/>
                </a:solidFill>
              </a:rPr>
              <a:t>Valorar </a:t>
            </a:r>
            <a:r>
              <a:rPr lang="es-CL" b="1" dirty="0">
                <a:solidFill>
                  <a:schemeClr val="accent2"/>
                </a:solidFill>
              </a:rPr>
              <a:t>las presentaciones realizadas por los países respecto a las principales políticas agrícolas impulsadas y la posibilidad de compartir las experiencias entre los países que confirman el Consejo de Ministros.</a:t>
            </a:r>
          </a:p>
        </p:txBody>
      </p:sp>
    </p:spTree>
    <p:extLst>
      <p:ext uri="{BB962C8B-B14F-4D97-AF65-F5344CB8AC3E}">
        <p14:creationId xmlns:p14="http://schemas.microsoft.com/office/powerpoint/2010/main" val="16563924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27584" y="692696"/>
            <a:ext cx="7024744" cy="1143000"/>
          </a:xfrm>
        </p:spPr>
        <p:txBody>
          <a:bodyPr>
            <a:normAutofit fontScale="90000"/>
          </a:bodyPr>
          <a:lstStyle/>
          <a:p>
            <a:r>
              <a:rPr lang="es-CL" sz="3600" b="1" dirty="0">
                <a:solidFill>
                  <a:srgbClr val="92D050"/>
                </a:solidFill>
              </a:rPr>
              <a:t>AGRICULTURA Y MEDIO AMBIENTE </a:t>
            </a:r>
            <a:r>
              <a:rPr lang="es-CL" sz="2000" b="1" i="1" dirty="0">
                <a:solidFill>
                  <a:srgbClr val="92D050"/>
                </a:solidFill>
              </a:rPr>
              <a:t>(Declaración II (XXVII-2014)</a:t>
            </a:r>
            <a:endParaRPr lang="es-CL" b="1" i="1" dirty="0">
              <a:solidFill>
                <a:srgbClr val="FF0000"/>
              </a:solidFill>
            </a:endParaRPr>
          </a:p>
        </p:txBody>
      </p:sp>
      <p:sp>
        <p:nvSpPr>
          <p:cNvPr id="3" name="2 Marcador de contenido"/>
          <p:cNvSpPr>
            <a:spLocks noGrp="1"/>
          </p:cNvSpPr>
          <p:nvPr>
            <p:ph idx="1"/>
          </p:nvPr>
        </p:nvSpPr>
        <p:spPr>
          <a:xfrm>
            <a:off x="1043492" y="2323652"/>
            <a:ext cx="7056900" cy="3841652"/>
          </a:xfrm>
        </p:spPr>
        <p:txBody>
          <a:bodyPr>
            <a:normAutofit fontScale="85000" lnSpcReduction="20000"/>
          </a:bodyPr>
          <a:lstStyle/>
          <a:p>
            <a:pPr algn="just"/>
            <a:r>
              <a:rPr lang="es-CL" b="1" dirty="0">
                <a:solidFill>
                  <a:schemeClr val="accent2"/>
                </a:solidFill>
              </a:rPr>
              <a:t>Se comprometen:</a:t>
            </a:r>
          </a:p>
          <a:p>
            <a:pPr algn="just"/>
            <a:endParaRPr lang="es-CL" b="1" dirty="0">
              <a:solidFill>
                <a:schemeClr val="accent2"/>
              </a:solidFill>
            </a:endParaRPr>
          </a:p>
          <a:p>
            <a:pPr marL="68580" indent="0" algn="just">
              <a:buNone/>
            </a:pPr>
            <a:r>
              <a:rPr lang="es-CL" b="1" dirty="0">
                <a:solidFill>
                  <a:schemeClr val="accent2"/>
                </a:solidFill>
              </a:rPr>
              <a:t>A continuar trabajando, de manera conjunta, en un proceso de desarrollo sustentable atendiendo al cuidado del medio ambiente en un marco de inclusión social, con principal énfasis en mejorar la eficiencia en el uso de los recursos y profundizar la adaptación ante las consecuencias del cambio climático. </a:t>
            </a:r>
          </a:p>
          <a:p>
            <a:pPr marL="68580" indent="0" algn="just">
              <a:buNone/>
            </a:pPr>
            <a:endParaRPr lang="es-CL" b="1" dirty="0" smtClean="0">
              <a:solidFill>
                <a:schemeClr val="accent2"/>
              </a:solidFill>
            </a:endParaRPr>
          </a:p>
          <a:p>
            <a:pPr marL="68580" indent="0" algn="just">
              <a:buNone/>
            </a:pPr>
            <a:r>
              <a:rPr lang="es-CL" b="1" dirty="0" smtClean="0">
                <a:solidFill>
                  <a:schemeClr val="accent2"/>
                </a:solidFill>
              </a:rPr>
              <a:t>A </a:t>
            </a:r>
            <a:r>
              <a:rPr lang="es-CL" b="1" dirty="0">
                <a:solidFill>
                  <a:schemeClr val="accent2"/>
                </a:solidFill>
              </a:rPr>
              <a:t>continuar aportando a la provisión de alimentos al mundo y al desarrollo y crecimiento de los países de la región. </a:t>
            </a:r>
          </a:p>
        </p:txBody>
      </p:sp>
    </p:spTree>
    <p:extLst>
      <p:ext uri="{BB962C8B-B14F-4D97-AF65-F5344CB8AC3E}">
        <p14:creationId xmlns:p14="http://schemas.microsoft.com/office/powerpoint/2010/main" val="36411957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27584" y="836712"/>
            <a:ext cx="7848872" cy="1143000"/>
          </a:xfrm>
        </p:spPr>
        <p:txBody>
          <a:bodyPr>
            <a:normAutofit/>
          </a:bodyPr>
          <a:lstStyle/>
          <a:p>
            <a:r>
              <a:rPr lang="es-CL" b="1" dirty="0" smtClean="0">
                <a:solidFill>
                  <a:srgbClr val="92D050"/>
                </a:solidFill>
              </a:rPr>
              <a:t>GRUPO </a:t>
            </a:r>
            <a:r>
              <a:rPr lang="es-CL" b="1" i="1" dirty="0" smtClean="0">
                <a:solidFill>
                  <a:srgbClr val="92D050"/>
                </a:solidFill>
              </a:rPr>
              <a:t>ad hoc </a:t>
            </a:r>
            <a:r>
              <a:rPr lang="es-CL" b="1" dirty="0" smtClean="0">
                <a:solidFill>
                  <a:srgbClr val="92D050"/>
                </a:solidFill>
              </a:rPr>
              <a:t>DE SUELOS</a:t>
            </a:r>
            <a:endParaRPr lang="es-CL" b="1" dirty="0">
              <a:solidFill>
                <a:srgbClr val="92D050"/>
              </a:solidFill>
            </a:endParaRPr>
          </a:p>
        </p:txBody>
      </p:sp>
      <p:sp>
        <p:nvSpPr>
          <p:cNvPr id="3" name="2 Marcador de contenido"/>
          <p:cNvSpPr>
            <a:spLocks noGrp="1"/>
          </p:cNvSpPr>
          <p:nvPr>
            <p:ph idx="1"/>
          </p:nvPr>
        </p:nvSpPr>
        <p:spPr>
          <a:xfrm>
            <a:off x="1043492" y="2323652"/>
            <a:ext cx="7056900" cy="3841652"/>
          </a:xfrm>
        </p:spPr>
        <p:txBody>
          <a:bodyPr>
            <a:normAutofit/>
          </a:bodyPr>
          <a:lstStyle/>
          <a:p>
            <a:pPr algn="just"/>
            <a:r>
              <a:rPr lang="es-AR" b="1" dirty="0" smtClean="0"/>
              <a:t>A  pedido de la Ministra de Bolivia, se postergó </a:t>
            </a:r>
            <a:r>
              <a:rPr lang="es-AR" b="1" dirty="0"/>
              <a:t>la discusión sobre la conformación de un </a:t>
            </a:r>
            <a:r>
              <a:rPr lang="es-AR" b="1" dirty="0" smtClean="0"/>
              <a:t>Grupo </a:t>
            </a:r>
            <a:r>
              <a:rPr lang="es-AR" b="1" i="1" dirty="0" smtClean="0"/>
              <a:t>ad hoc </a:t>
            </a:r>
            <a:r>
              <a:rPr lang="es-AR" b="1" dirty="0" smtClean="0"/>
              <a:t>de Suelos </a:t>
            </a:r>
            <a:r>
              <a:rPr lang="es-AR" b="1" dirty="0"/>
              <a:t>para la Agricultura hasta la próxima reunión de ministros</a:t>
            </a:r>
            <a:endParaRPr lang="es-CL" b="1" dirty="0">
              <a:solidFill>
                <a:schemeClr val="accent2"/>
              </a:solidFill>
            </a:endParaRPr>
          </a:p>
        </p:txBody>
      </p:sp>
    </p:spTree>
    <p:extLst>
      <p:ext uri="{BB962C8B-B14F-4D97-AF65-F5344CB8AC3E}">
        <p14:creationId xmlns:p14="http://schemas.microsoft.com/office/powerpoint/2010/main" val="19362901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43490" y="1133872"/>
            <a:ext cx="7024744" cy="1143000"/>
          </a:xfrm>
        </p:spPr>
        <p:txBody>
          <a:bodyPr>
            <a:normAutofit fontScale="90000"/>
          </a:bodyPr>
          <a:lstStyle/>
          <a:p>
            <a:r>
              <a:rPr lang="es-CL" b="1" dirty="0" smtClean="0">
                <a:solidFill>
                  <a:srgbClr val="92D050"/>
                </a:solidFill>
              </a:rPr>
              <a:t>II FORO DE AGRICULTURA DE AMÉRICA DEL SUR - CAS</a:t>
            </a:r>
            <a:endParaRPr lang="es-CL" b="1" dirty="0">
              <a:solidFill>
                <a:srgbClr val="92D050"/>
              </a:solidFill>
            </a:endParaRPr>
          </a:p>
        </p:txBody>
      </p:sp>
      <p:sp>
        <p:nvSpPr>
          <p:cNvPr id="3" name="2 Marcador de contenido"/>
          <p:cNvSpPr>
            <a:spLocks noGrp="1"/>
          </p:cNvSpPr>
          <p:nvPr>
            <p:ph idx="1"/>
          </p:nvPr>
        </p:nvSpPr>
        <p:spPr>
          <a:xfrm>
            <a:off x="1043492" y="2323652"/>
            <a:ext cx="7056900" cy="3841652"/>
          </a:xfrm>
        </p:spPr>
        <p:txBody>
          <a:bodyPr>
            <a:normAutofit fontScale="92500" lnSpcReduction="20000"/>
          </a:bodyPr>
          <a:lstStyle/>
          <a:p>
            <a:pPr algn="just"/>
            <a:r>
              <a:rPr lang="es-CL" b="1" dirty="0" smtClean="0">
                <a:solidFill>
                  <a:schemeClr val="accent2"/>
                </a:solidFill>
              </a:rPr>
              <a:t>Agradecer </a:t>
            </a:r>
            <a:r>
              <a:rPr lang="es-CL" b="1" dirty="0">
                <a:solidFill>
                  <a:schemeClr val="accent2"/>
                </a:solidFill>
              </a:rPr>
              <a:t>la invitación de la empresa </a:t>
            </a:r>
            <a:r>
              <a:rPr lang="es-CL" b="1" dirty="0" err="1">
                <a:solidFill>
                  <a:schemeClr val="accent2"/>
                </a:solidFill>
              </a:rPr>
              <a:t>Gazeta</a:t>
            </a:r>
            <a:r>
              <a:rPr lang="es-CL" b="1" dirty="0">
                <a:solidFill>
                  <a:schemeClr val="accent2"/>
                </a:solidFill>
              </a:rPr>
              <a:t> do </a:t>
            </a:r>
            <a:r>
              <a:rPr lang="es-CL" b="1" dirty="0" err="1">
                <a:solidFill>
                  <a:schemeClr val="accent2"/>
                </a:solidFill>
              </a:rPr>
              <a:t>Povo</a:t>
            </a:r>
            <a:r>
              <a:rPr lang="es-CL" b="1" dirty="0">
                <a:solidFill>
                  <a:schemeClr val="accent2"/>
                </a:solidFill>
              </a:rPr>
              <a:t> de realizar un II Foro de Agricultura de América del Sur – CAS y declinar la oferta.</a:t>
            </a:r>
          </a:p>
          <a:p>
            <a:pPr algn="just"/>
            <a:r>
              <a:rPr lang="es-CL" b="1" dirty="0" smtClean="0">
                <a:solidFill>
                  <a:schemeClr val="accent2"/>
                </a:solidFill>
              </a:rPr>
              <a:t>Solicitar </a:t>
            </a:r>
            <a:r>
              <a:rPr lang="es-CL" b="1" dirty="0">
                <a:solidFill>
                  <a:schemeClr val="accent2"/>
                </a:solidFill>
              </a:rPr>
              <a:t>a la empresa que </a:t>
            </a:r>
            <a:r>
              <a:rPr lang="es-CL" b="1" dirty="0" smtClean="0">
                <a:solidFill>
                  <a:schemeClr val="accent2"/>
                </a:solidFill>
              </a:rPr>
              <a:t>en caso de realizar </a:t>
            </a:r>
            <a:r>
              <a:rPr lang="es-CL" b="1" dirty="0">
                <a:solidFill>
                  <a:schemeClr val="accent2"/>
                </a:solidFill>
              </a:rPr>
              <a:t>un evento similar, de manera independiente, resguarde la imagen de los países del CAS y de esta organización.</a:t>
            </a:r>
          </a:p>
          <a:p>
            <a:pPr algn="just"/>
            <a:r>
              <a:rPr lang="es-CL" b="1" dirty="0" smtClean="0">
                <a:solidFill>
                  <a:schemeClr val="accent2"/>
                </a:solidFill>
              </a:rPr>
              <a:t>Solicitar </a:t>
            </a:r>
            <a:r>
              <a:rPr lang="es-CL" b="1" dirty="0">
                <a:solidFill>
                  <a:schemeClr val="accent2"/>
                </a:solidFill>
              </a:rPr>
              <a:t>a REDPA elaborar una propuesta para posicionar la Región frente al mundo como principal grupo de países exportadores de alimentos. Circular dicha propuesta entre los ministros de forma previa a la siguiente reunión del CAS.</a:t>
            </a:r>
          </a:p>
        </p:txBody>
      </p:sp>
    </p:spTree>
    <p:extLst>
      <p:ext uri="{BB962C8B-B14F-4D97-AF65-F5344CB8AC3E}">
        <p14:creationId xmlns:p14="http://schemas.microsoft.com/office/powerpoint/2010/main" val="23163712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43608" y="1052736"/>
            <a:ext cx="7024744" cy="1143000"/>
          </a:xfrm>
        </p:spPr>
        <p:txBody>
          <a:bodyPr>
            <a:normAutofit fontScale="90000"/>
          </a:bodyPr>
          <a:lstStyle/>
          <a:p>
            <a:r>
              <a:rPr lang="es-CL" b="1" dirty="0" smtClean="0">
                <a:solidFill>
                  <a:srgbClr val="92D050"/>
                </a:solidFill>
              </a:rPr>
              <a:t>CONFERENCIA REGIONAL DE LA FAO / CHINA-CAS</a:t>
            </a:r>
            <a:endParaRPr lang="es-CL" b="1" dirty="0">
              <a:solidFill>
                <a:srgbClr val="92D050"/>
              </a:solidFill>
            </a:endParaRPr>
          </a:p>
        </p:txBody>
      </p:sp>
      <p:sp>
        <p:nvSpPr>
          <p:cNvPr id="3" name="2 Marcador de contenido"/>
          <p:cNvSpPr>
            <a:spLocks noGrp="1"/>
          </p:cNvSpPr>
          <p:nvPr>
            <p:ph idx="1"/>
          </p:nvPr>
        </p:nvSpPr>
        <p:spPr>
          <a:xfrm>
            <a:off x="1043608" y="2564904"/>
            <a:ext cx="7056900" cy="3841652"/>
          </a:xfrm>
        </p:spPr>
        <p:txBody>
          <a:bodyPr>
            <a:normAutofit/>
          </a:bodyPr>
          <a:lstStyle/>
          <a:p>
            <a:pPr algn="just"/>
            <a:r>
              <a:rPr lang="es-ES" b="1" dirty="0" smtClean="0">
                <a:solidFill>
                  <a:schemeClr val="accent2"/>
                </a:solidFill>
              </a:rPr>
              <a:t>Los Ministros valoraron el trabajo de seguimiento desarrollado por REDPA</a:t>
            </a:r>
            <a:r>
              <a:rPr lang="es-ES" b="1" dirty="0" smtClean="0">
                <a:solidFill>
                  <a:schemeClr val="accent2"/>
                </a:solidFill>
              </a:rPr>
              <a:t>.</a:t>
            </a:r>
          </a:p>
          <a:p>
            <a:pPr marL="68580" indent="0" algn="just">
              <a:buNone/>
            </a:pPr>
            <a:endParaRPr lang="es-ES" b="1" dirty="0" smtClean="0">
              <a:solidFill>
                <a:schemeClr val="accent2"/>
              </a:solidFill>
            </a:endParaRPr>
          </a:p>
          <a:p>
            <a:pPr algn="just"/>
            <a:r>
              <a:rPr lang="es-CL" b="1" dirty="0" smtClean="0">
                <a:solidFill>
                  <a:schemeClr val="accent2"/>
                </a:solidFill>
              </a:rPr>
              <a:t>Ratificar </a:t>
            </a:r>
            <a:r>
              <a:rPr lang="es-CL" b="1" dirty="0">
                <a:solidFill>
                  <a:schemeClr val="accent2"/>
                </a:solidFill>
              </a:rPr>
              <a:t>en la Conferencia Regional de la FAO que el ámbito de discusión y decisión de las relaciones </a:t>
            </a:r>
            <a:r>
              <a:rPr lang="es-CL" b="1" dirty="0" smtClean="0">
                <a:solidFill>
                  <a:schemeClr val="accent2"/>
                </a:solidFill>
              </a:rPr>
              <a:t>CHINA-CAS </a:t>
            </a:r>
            <a:r>
              <a:rPr lang="es-CL" b="1" dirty="0">
                <a:solidFill>
                  <a:schemeClr val="accent2"/>
                </a:solidFill>
              </a:rPr>
              <a:t>es el </a:t>
            </a:r>
            <a:r>
              <a:rPr lang="es-CL" b="1" dirty="0" smtClean="0">
                <a:solidFill>
                  <a:schemeClr val="accent2"/>
                </a:solidFill>
              </a:rPr>
              <a:t>CAS</a:t>
            </a:r>
            <a:r>
              <a:rPr lang="es-CL" b="1" dirty="0" smtClean="0">
                <a:solidFill>
                  <a:schemeClr val="accent2"/>
                </a:solidFill>
              </a:rPr>
              <a:t>.</a:t>
            </a:r>
            <a:endParaRPr lang="es-CL" b="1" dirty="0">
              <a:solidFill>
                <a:schemeClr val="accent2"/>
              </a:solidFill>
            </a:endParaRPr>
          </a:p>
        </p:txBody>
      </p:sp>
    </p:spTree>
    <p:extLst>
      <p:ext uri="{BB962C8B-B14F-4D97-AF65-F5344CB8AC3E}">
        <p14:creationId xmlns:p14="http://schemas.microsoft.com/office/powerpoint/2010/main" val="26427942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115616" y="620688"/>
            <a:ext cx="7024744" cy="1143000"/>
          </a:xfrm>
        </p:spPr>
        <p:txBody>
          <a:bodyPr>
            <a:normAutofit fontScale="90000"/>
          </a:bodyPr>
          <a:lstStyle/>
          <a:p>
            <a:r>
              <a:rPr lang="es-CL" b="1" dirty="0" smtClean="0">
                <a:solidFill>
                  <a:srgbClr val="92D050"/>
                </a:solidFill>
              </a:rPr>
              <a:t>CONFERENCIA REGIONAL DE LA FAO / CHINA-CAS</a:t>
            </a:r>
            <a:endParaRPr lang="es-CL" b="1" dirty="0">
              <a:solidFill>
                <a:srgbClr val="92D050"/>
              </a:solidFill>
            </a:endParaRPr>
          </a:p>
        </p:txBody>
      </p:sp>
      <p:sp>
        <p:nvSpPr>
          <p:cNvPr id="3" name="2 Marcador de contenido"/>
          <p:cNvSpPr>
            <a:spLocks noGrp="1"/>
          </p:cNvSpPr>
          <p:nvPr>
            <p:ph idx="1"/>
          </p:nvPr>
        </p:nvSpPr>
        <p:spPr>
          <a:xfrm>
            <a:off x="1043492" y="1844824"/>
            <a:ext cx="7056900" cy="4320480"/>
          </a:xfrm>
        </p:spPr>
        <p:txBody>
          <a:bodyPr>
            <a:normAutofit fontScale="92500"/>
          </a:bodyPr>
          <a:lstStyle/>
          <a:p>
            <a:pPr marL="518795" indent="-342900" algn="just"/>
            <a:r>
              <a:rPr lang="es-CL" b="1" dirty="0">
                <a:solidFill>
                  <a:schemeClr val="accent2"/>
                </a:solidFill>
              </a:rPr>
              <a:t>Manifestar formalmente que el CAS no comparte la posición expresada en el párrafo:</a:t>
            </a:r>
          </a:p>
          <a:p>
            <a:pPr marL="175895" indent="0" algn="just">
              <a:spcAft>
                <a:spcPts val="0"/>
              </a:spcAft>
              <a:buNone/>
            </a:pPr>
            <a:endParaRPr lang="es-CL" i="1" dirty="0" smtClean="0">
              <a:solidFill>
                <a:schemeClr val="accent2"/>
              </a:solidFill>
              <a:latin typeface="Calibri"/>
              <a:ea typeface="Times New Roman"/>
              <a:cs typeface="Times New Roman"/>
            </a:endParaRPr>
          </a:p>
          <a:p>
            <a:pPr marL="175895" indent="0" algn="just">
              <a:spcAft>
                <a:spcPts val="0"/>
              </a:spcAft>
              <a:buNone/>
            </a:pPr>
            <a:r>
              <a:rPr lang="es-CL" i="1" dirty="0" smtClean="0">
                <a:solidFill>
                  <a:schemeClr val="accent2"/>
                </a:solidFill>
                <a:latin typeface="Calibri"/>
                <a:ea typeface="Times New Roman"/>
                <a:cs typeface="Times New Roman"/>
              </a:rPr>
              <a:t>“</a:t>
            </a:r>
            <a:r>
              <a:rPr lang="es-CL" i="1" dirty="0" smtClean="0">
                <a:solidFill>
                  <a:schemeClr val="accent2"/>
                </a:solidFill>
                <a:latin typeface="Calibri"/>
                <a:ea typeface="Times New Roman"/>
                <a:cs typeface="Times New Roman"/>
              </a:rPr>
              <a:t>Solicitar </a:t>
            </a:r>
            <a:r>
              <a:rPr lang="es-CL" i="1" dirty="0">
                <a:solidFill>
                  <a:schemeClr val="accent2"/>
                </a:solidFill>
                <a:latin typeface="Calibri"/>
                <a:ea typeface="Times New Roman"/>
                <a:cs typeface="Times New Roman"/>
              </a:rPr>
              <a:t>a la FAO para que, junto a CEPAL, continúe y apoye en la facilitación, el diseño y la implementación de la propuesta de CSS que promueve la República Popular de China con ALC en áreas relacionadas con la alimentación y la agricultura para que ésta contribuya efectivamente a los esfuerzos regionales, subregionales y nacionales en </a:t>
            </a:r>
            <a:r>
              <a:rPr lang="es-CL" i="1" dirty="0" smtClean="0">
                <a:solidFill>
                  <a:schemeClr val="accent2"/>
                </a:solidFill>
                <a:latin typeface="Calibri"/>
                <a:ea typeface="Times New Roman"/>
                <a:cs typeface="Times New Roman"/>
              </a:rPr>
              <a:t>marcha” </a:t>
            </a:r>
            <a:r>
              <a:rPr lang="es-CL" i="1" dirty="0">
                <a:solidFill>
                  <a:schemeClr val="accent2"/>
                </a:solidFill>
                <a:latin typeface="Calibri"/>
                <a:ea typeface="Times New Roman"/>
                <a:cs typeface="Times New Roman"/>
              </a:rPr>
              <a:t>(</a:t>
            </a:r>
            <a:r>
              <a:rPr lang="es-CL" dirty="0">
                <a:solidFill>
                  <a:schemeClr val="accent2"/>
                </a:solidFill>
                <a:latin typeface="Calibri"/>
                <a:ea typeface="Times New Roman"/>
                <a:cs typeface="Times New Roman"/>
              </a:rPr>
              <a:t>Fortalecimiento de la Cooperación Sur-Sur para la Alimentación y la Agricultura en América Latina y el Caribe, </a:t>
            </a:r>
            <a:r>
              <a:rPr lang="es-CL" sz="2000" dirty="0">
                <a:solidFill>
                  <a:schemeClr val="accent2"/>
                </a:solidFill>
                <a:latin typeface="Times New Roman"/>
                <a:ea typeface="Times New Roman"/>
                <a:cs typeface="Times New Roman"/>
              </a:rPr>
              <a:t>LARC/14/INF/17).</a:t>
            </a:r>
            <a:endParaRPr lang="es-CL" dirty="0">
              <a:solidFill>
                <a:schemeClr val="accent2"/>
              </a:solidFill>
              <a:latin typeface="Arial"/>
              <a:ea typeface="Times New Roman"/>
              <a:cs typeface="Times New Roman"/>
            </a:endParaRPr>
          </a:p>
          <a:p>
            <a:pPr marL="68580" indent="0" algn="just">
              <a:buNone/>
            </a:pPr>
            <a:endParaRPr lang="es-CL" dirty="0">
              <a:solidFill>
                <a:srgbClr val="FF0000"/>
              </a:solidFill>
            </a:endParaRPr>
          </a:p>
        </p:txBody>
      </p:sp>
    </p:spTree>
    <p:extLst>
      <p:ext uri="{BB962C8B-B14F-4D97-AF65-F5344CB8AC3E}">
        <p14:creationId xmlns:p14="http://schemas.microsoft.com/office/powerpoint/2010/main" val="52450309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407</TotalTime>
  <Words>648</Words>
  <Application>Microsoft Office PowerPoint</Application>
  <PresentationFormat>Presentación en pantalla (4:3)</PresentationFormat>
  <Paragraphs>58</Paragraphs>
  <Slides>12</Slides>
  <Notes>0</Notes>
  <HiddenSlides>0</HiddenSlides>
  <MMClips>0</MMClips>
  <ScaleCrop>false</ScaleCrop>
  <HeadingPairs>
    <vt:vector size="4" baseType="variant">
      <vt:variant>
        <vt:lpstr>Tema</vt:lpstr>
      </vt:variant>
      <vt:variant>
        <vt:i4>1</vt:i4>
      </vt:variant>
      <vt:variant>
        <vt:lpstr>Títulos de diapositiva</vt:lpstr>
      </vt:variant>
      <vt:variant>
        <vt:i4>12</vt:i4>
      </vt:variant>
    </vt:vector>
  </HeadingPairs>
  <TitlesOfParts>
    <vt:vector size="13" baseType="lpstr">
      <vt:lpstr>Austin</vt:lpstr>
      <vt:lpstr>RESULTADOS XXVII RO CAS 24 y 25 de abril, Uruguay</vt:lpstr>
      <vt:lpstr>Resultados XXVII RO CAS</vt:lpstr>
      <vt:lpstr>DIÁLOGO MINISTERIAL SOBRE AGRICULTURA FAMILIAR (Declaración I (XXVII-2014)</vt:lpstr>
      <vt:lpstr>DIÁLOGO MINISTERIAL SOBRE PRIORIDADES EN POLÍTICAS AGRÍCOLAS NACIONALES</vt:lpstr>
      <vt:lpstr>AGRICULTURA Y MEDIO AMBIENTE (Declaración II (XXVII-2014)</vt:lpstr>
      <vt:lpstr>GRUPO ad hoc DE SUELOS</vt:lpstr>
      <vt:lpstr>II FORO DE AGRICULTURA DE AMÉRICA DEL SUR - CAS</vt:lpstr>
      <vt:lpstr>CONFERENCIA REGIONAL DE LA FAO / CHINA-CAS</vt:lpstr>
      <vt:lpstr>CONFERENCIA REGIONAL DE LA FAO / CHINA-CAS</vt:lpstr>
      <vt:lpstr>CONFERENCIA REGIONAL DE LA FAO / CHINA-CAS</vt:lpstr>
      <vt:lpstr>ALIANZA GLOBAL</vt:lpstr>
      <vt:lpstr>RESULTADOS XXVII RO CAS 24 y 25 de abril, Uruguay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RESULTADOS XXXV RO REDPA y AVANCES 2014</dc:title>
  <dc:creator>Andrea Garcia</dc:creator>
  <cp:lastModifiedBy>Alejandra Sarquis</cp:lastModifiedBy>
  <cp:revision>43</cp:revision>
  <cp:lastPrinted>2014-08-13T19:19:18Z</cp:lastPrinted>
  <dcterms:created xsi:type="dcterms:W3CDTF">2014-03-24T12:12:32Z</dcterms:created>
  <dcterms:modified xsi:type="dcterms:W3CDTF">2014-08-18T19:22:59Z</dcterms:modified>
</cp:coreProperties>
</file>