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81" r:id="rId4"/>
    <p:sldId id="282" r:id="rId5"/>
    <p:sldId id="269" r:id="rId6"/>
    <p:sldId id="260" r:id="rId7"/>
    <p:sldId id="261" r:id="rId8"/>
    <p:sldId id="262" r:id="rId9"/>
    <p:sldId id="263" r:id="rId10"/>
    <p:sldId id="279" r:id="rId11"/>
    <p:sldId id="280" r:id="rId12"/>
    <p:sldId id="264" r:id="rId13"/>
    <p:sldId id="272" r:id="rId14"/>
    <p:sldId id="273" r:id="rId15"/>
    <p:sldId id="283" r:id="rId16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8B31871-AE6F-4475-BCEE-A1029D664DAB}" type="datetimeFigureOut">
              <a:rPr lang="es-CL" smtClean="0"/>
              <a:t>18-08-2014</a:t>
            </a:fld>
            <a:endParaRPr lang="es-C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44A9FD2-119C-4E88-B44C-7AF61A1C2416}" type="slidenum">
              <a:rPr lang="es-CL" smtClean="0"/>
              <a:t>‹Nº›</a:t>
            </a:fld>
            <a:endParaRPr lang="es-C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1871-AE6F-4475-BCEE-A1029D664DAB}" type="datetimeFigureOut">
              <a:rPr lang="es-CL" smtClean="0"/>
              <a:t>18-08-2014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9FD2-119C-4E88-B44C-7AF61A1C241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1871-AE6F-4475-BCEE-A1029D664DAB}" type="datetimeFigureOut">
              <a:rPr lang="es-CL" smtClean="0"/>
              <a:t>18-08-2014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9FD2-119C-4E88-B44C-7AF61A1C241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1871-AE6F-4475-BCEE-A1029D664DAB}" type="datetimeFigureOut">
              <a:rPr lang="es-CL" smtClean="0"/>
              <a:t>18-08-2014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9FD2-119C-4E88-B44C-7AF61A1C241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1871-AE6F-4475-BCEE-A1029D664DAB}" type="datetimeFigureOut">
              <a:rPr lang="es-CL" smtClean="0"/>
              <a:t>18-08-2014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9FD2-119C-4E88-B44C-7AF61A1C241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1871-AE6F-4475-BCEE-A1029D664DAB}" type="datetimeFigureOut">
              <a:rPr lang="es-CL" smtClean="0"/>
              <a:t>18-08-2014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9FD2-119C-4E88-B44C-7AF61A1C2416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1871-AE6F-4475-BCEE-A1029D664DAB}" type="datetimeFigureOut">
              <a:rPr lang="es-CL" smtClean="0"/>
              <a:t>18-08-2014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9FD2-119C-4E88-B44C-7AF61A1C241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1871-AE6F-4475-BCEE-A1029D664DAB}" type="datetimeFigureOut">
              <a:rPr lang="es-CL" smtClean="0"/>
              <a:t>18-08-2014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9FD2-119C-4E88-B44C-7AF61A1C241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1871-AE6F-4475-BCEE-A1029D664DAB}" type="datetimeFigureOut">
              <a:rPr lang="es-CL" smtClean="0"/>
              <a:t>18-08-2014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9FD2-119C-4E88-B44C-7AF61A1C241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1871-AE6F-4475-BCEE-A1029D664DAB}" type="datetimeFigureOut">
              <a:rPr lang="es-CL" smtClean="0"/>
              <a:t>18-08-2014</a:t>
            </a:fld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9FD2-119C-4E88-B44C-7AF61A1C2416}" type="slidenum">
              <a:rPr lang="es-CL" smtClean="0"/>
              <a:t>‹Nº›</a:t>
            </a:fld>
            <a:endParaRPr lang="es-C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C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1871-AE6F-4475-BCEE-A1029D664DAB}" type="datetimeFigureOut">
              <a:rPr lang="es-CL" smtClean="0"/>
              <a:t>18-08-2014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9FD2-119C-4E88-B44C-7AF61A1C241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8B31871-AE6F-4475-BCEE-A1029D664DAB}" type="datetimeFigureOut">
              <a:rPr lang="es-CL" smtClean="0"/>
              <a:t>18-08-2014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44A9FD2-119C-4E88-B44C-7AF61A1C2416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L" b="1" dirty="0" smtClean="0"/>
              <a:t>INFORME DE AVANCES REDPA, GTS Y STA CAS</a:t>
            </a:r>
            <a:endParaRPr lang="es-CL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788024" y="4844752"/>
            <a:ext cx="2944416" cy="816496"/>
          </a:xfrm>
        </p:spPr>
        <p:txBody>
          <a:bodyPr>
            <a:normAutofit lnSpcReduction="10000"/>
          </a:bodyPr>
          <a:lstStyle/>
          <a:p>
            <a:r>
              <a:rPr lang="es-CL" sz="1600" dirty="0" smtClean="0"/>
              <a:t>Secretaría Técnica Administrativa CAS/REDPA</a:t>
            </a:r>
          </a:p>
          <a:p>
            <a:r>
              <a:rPr lang="es-CL" sz="1600" dirty="0" smtClean="0"/>
              <a:t>Agosto, 2014</a:t>
            </a:r>
            <a:endParaRPr lang="es-CL" sz="16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19128"/>
            <a:ext cx="2699792" cy="833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93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7131" y="764704"/>
            <a:ext cx="7024744" cy="936104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es-CL" b="1" dirty="0" smtClean="0"/>
              <a:t>GT4: Políticas públicas en cambio climático</a:t>
            </a:r>
            <a:endParaRPr lang="es-CL" b="1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1047131" y="1844824"/>
            <a:ext cx="6777317" cy="432048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 algn="just">
              <a:buFont typeface="Wingdings 2" pitchFamily="18" charset="2"/>
              <a:buNone/>
            </a:pPr>
            <a:endParaRPr lang="es-CL" b="1" dirty="0" smtClean="0"/>
          </a:p>
          <a:p>
            <a:pPr marL="68580" indent="0" algn="just">
              <a:buFont typeface="Wingdings 2" pitchFamily="18" charset="2"/>
              <a:buNone/>
            </a:pPr>
            <a:r>
              <a:rPr lang="es-CL" b="1" i="1" dirty="0" smtClean="0"/>
              <a:t>Programado</a:t>
            </a:r>
            <a:r>
              <a:rPr lang="es-CL" b="1" dirty="0" smtClean="0"/>
              <a:t>:</a:t>
            </a:r>
          </a:p>
          <a:p>
            <a:pPr algn="just"/>
            <a:r>
              <a:rPr lang="es-CL" sz="1900" b="1" cap="all" dirty="0" smtClean="0">
                <a:solidFill>
                  <a:srgbClr val="3E3D2D"/>
                </a:solidFill>
              </a:rPr>
              <a:t>PREPARACIÓN </a:t>
            </a:r>
            <a:r>
              <a:rPr lang="es-CL" sz="1900" b="1" cap="all" dirty="0">
                <a:solidFill>
                  <a:srgbClr val="3E3D2D"/>
                </a:solidFill>
              </a:rPr>
              <a:t>DE UN BORRADOR DE DECLARACIÓN DE LOS MINSITROS DEL CAS CON VISTAS A LA COP DE LA CMNUCC EN LIMA (DICIEMBRE 2014</a:t>
            </a:r>
            <a:r>
              <a:rPr lang="es-CL" sz="1900" b="1" cap="all" dirty="0" smtClean="0">
                <a:solidFill>
                  <a:srgbClr val="3E3D2D"/>
                </a:solidFill>
              </a:rPr>
              <a:t>)</a:t>
            </a:r>
          </a:p>
          <a:p>
            <a:pPr algn="just"/>
            <a:r>
              <a:rPr lang="es-CL" sz="1900" b="1" cap="all" dirty="0">
                <a:solidFill>
                  <a:srgbClr val="3E3D2D"/>
                </a:solidFill>
              </a:rPr>
              <a:t>IDENTIFICACIÓN DE OPORTUNIDADES DE CAPACITACIÓN DE LOS MINISTERIOS DE AGRICULTURA EN SISTEMAS SECTORIALES DE INVENTARIO DE GASES DE EFECTO </a:t>
            </a:r>
            <a:r>
              <a:rPr lang="es-CL" sz="1900" b="1" cap="all" dirty="0" smtClean="0">
                <a:solidFill>
                  <a:srgbClr val="3E3D2D"/>
                </a:solidFill>
              </a:rPr>
              <a:t>INVERNADERO</a:t>
            </a:r>
          </a:p>
          <a:p>
            <a:pPr algn="just"/>
            <a:r>
              <a:rPr lang="es-CL" sz="1900" b="1" cap="all" dirty="0">
                <a:solidFill>
                  <a:srgbClr val="3E3D2D"/>
                </a:solidFill>
              </a:rPr>
              <a:t>PREPARACIÓN DE INFORME DE SITUACIÓN DE LA AGRICULTURA DE PRECISIÓN COMO HERRAMIENTA PARA LA ADAPTACIÓN AL CAMBIO CLIMÁTICO</a:t>
            </a:r>
            <a:r>
              <a:rPr lang="es-CL" sz="1900" b="1" cap="all" dirty="0" smtClean="0">
                <a:solidFill>
                  <a:srgbClr val="3E3D2D"/>
                </a:solidFill>
              </a:rPr>
              <a:t>.</a:t>
            </a:r>
          </a:p>
          <a:p>
            <a:pPr algn="just"/>
            <a:r>
              <a:rPr lang="es-CL" sz="1900" b="1" cap="all" dirty="0">
                <a:solidFill>
                  <a:schemeClr val="tx1"/>
                </a:solidFill>
              </a:rPr>
              <a:t>IDENTIFICACIÓN DE OPORTUNIDADES para mejorar la inclusión de los temas de cambio climático en la educación</a:t>
            </a:r>
            <a:r>
              <a:rPr lang="es-CL" sz="1900" b="1" cap="all" dirty="0" smtClean="0">
                <a:solidFill>
                  <a:schemeClr val="tx1"/>
                </a:solidFill>
              </a:rPr>
              <a:t>.</a:t>
            </a:r>
            <a:endParaRPr lang="es-CL" sz="1900" dirty="0">
              <a:solidFill>
                <a:srgbClr val="3E3D2D"/>
              </a:solidFill>
            </a:endParaRPr>
          </a:p>
          <a:p>
            <a:endParaRPr lang="es-CL" sz="1800" b="1" cap="all" dirty="0" smtClean="0">
              <a:solidFill>
                <a:srgbClr val="3E3D2D"/>
              </a:solidFill>
            </a:endParaRPr>
          </a:p>
          <a:p>
            <a:endParaRPr lang="es-CL" sz="1700" dirty="0" smtClean="0"/>
          </a:p>
          <a:p>
            <a:pPr marL="68580" indent="0">
              <a:buFont typeface="Wingdings 2" pitchFamily="18" charset="2"/>
              <a:buNone/>
            </a:pPr>
            <a:r>
              <a:rPr lang="es-CL" sz="2000" dirty="0" smtClean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6589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7131" y="764704"/>
            <a:ext cx="7024744" cy="936104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es-CL" b="1" dirty="0" smtClean="0"/>
              <a:t>GT4: Políticas públicas en cambio climático</a:t>
            </a:r>
            <a:endParaRPr lang="es-CL" b="1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1047131" y="1844824"/>
            <a:ext cx="6777317" cy="403244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 algn="just">
              <a:buFont typeface="Wingdings 2" pitchFamily="18" charset="2"/>
              <a:buNone/>
            </a:pPr>
            <a:r>
              <a:rPr lang="es-CL" sz="2600" b="1" i="1" dirty="0" smtClean="0"/>
              <a:t>Programado</a:t>
            </a:r>
            <a:r>
              <a:rPr lang="es-CL" b="1" dirty="0" smtClean="0"/>
              <a:t>:</a:t>
            </a:r>
          </a:p>
          <a:p>
            <a:pPr algn="just"/>
            <a:r>
              <a:rPr lang="es-CL" sz="1700" b="1" cap="all" dirty="0">
                <a:solidFill>
                  <a:srgbClr val="3E3D2D"/>
                </a:solidFill>
              </a:rPr>
              <a:t>ACTIVACIÓN DEL SITIO WEB DEL CAS COMO SITIO PARA FACILITAR LA CIRCULACIÓN DE INFORMACIÓN DE LO QUE HACEN LOS MINISTERIOS DE AGRICULTURA EN CAMBIO CLIMÁTICO</a:t>
            </a:r>
            <a:r>
              <a:rPr lang="es-CL" sz="1700" b="1" cap="all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s-CL" sz="1700" b="1" cap="all" dirty="0">
                <a:solidFill>
                  <a:prstClr val="black"/>
                </a:solidFill>
              </a:rPr>
              <a:t>IDENTIFICACIÓN DE FUENTES DE FINANCIAMIENTO PARA APOYAR LAS ACTIVIDADES DEL </a:t>
            </a:r>
            <a:r>
              <a:rPr lang="es-CL" sz="1700" b="1" cap="all" dirty="0" smtClean="0">
                <a:solidFill>
                  <a:prstClr val="black"/>
                </a:solidFill>
              </a:rPr>
              <a:t>GRUPO</a:t>
            </a:r>
          </a:p>
          <a:p>
            <a:pPr algn="just"/>
            <a:endParaRPr lang="es-CL" sz="1600" b="1" cap="all" dirty="0">
              <a:solidFill>
                <a:prstClr val="black"/>
              </a:solidFill>
            </a:endParaRPr>
          </a:p>
          <a:p>
            <a:pPr marL="68580" indent="0" algn="just">
              <a:buNone/>
            </a:pPr>
            <a:r>
              <a:rPr lang="es-CL" b="1" i="1" dirty="0" smtClean="0"/>
              <a:t>Propuesta REDPA</a:t>
            </a:r>
            <a:r>
              <a:rPr lang="es-CL" sz="2000" dirty="0" smtClean="0"/>
              <a:t>:</a:t>
            </a:r>
          </a:p>
          <a:p>
            <a:r>
              <a:rPr lang="es-AR" sz="1700" b="1" dirty="0" smtClean="0"/>
              <a:t>INCORPORAR LO RELATIVO AL CAMBIO CLIMÁTICO EN LA EDUCACIÓN SILVOAGROPECUARIA, APROVECHANDO LA ESTRUCTURA DEL FORO DE DECANOS</a:t>
            </a:r>
            <a:r>
              <a:rPr lang="es-AR" sz="1700" dirty="0" smtClean="0"/>
              <a:t>.</a:t>
            </a:r>
            <a:endParaRPr lang="es-CL" sz="1700" dirty="0" smtClean="0"/>
          </a:p>
          <a:p>
            <a:r>
              <a:rPr lang="es-AR" sz="1700" b="1" dirty="0" smtClean="0"/>
              <a:t>ANALIZAR LOS PROYECTOS DE EUROCLIMA y CLIMATE SMART</a:t>
            </a:r>
            <a:endParaRPr lang="es-CL" sz="1700" b="1" dirty="0" smtClean="0"/>
          </a:p>
        </p:txBody>
      </p:sp>
    </p:spTree>
    <p:extLst>
      <p:ext uri="{BB962C8B-B14F-4D97-AF65-F5344CB8AC3E}">
        <p14:creationId xmlns:p14="http://schemas.microsoft.com/office/powerpoint/2010/main" val="26291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980728"/>
            <a:ext cx="7024744" cy="864096"/>
          </a:xfrm>
        </p:spPr>
        <p:txBody>
          <a:bodyPr>
            <a:noAutofit/>
          </a:bodyPr>
          <a:lstStyle/>
          <a:p>
            <a:r>
              <a:rPr lang="es-CL" sz="3200" b="1" dirty="0" smtClean="0"/>
              <a:t>GT5: Políticas públicas en biotecnología </a:t>
            </a:r>
            <a:endParaRPr lang="es-CL" sz="32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416824" cy="4320480"/>
          </a:xfrm>
        </p:spPr>
        <p:txBody>
          <a:bodyPr>
            <a:normAutofit fontScale="70000" lnSpcReduction="20000"/>
          </a:bodyPr>
          <a:lstStyle/>
          <a:p>
            <a:pPr marL="68580" indent="0">
              <a:buNone/>
            </a:pPr>
            <a:r>
              <a:rPr lang="es-CL" sz="2600" b="1" i="1" dirty="0" smtClean="0"/>
              <a:t>Realizado</a:t>
            </a:r>
            <a:r>
              <a:rPr lang="es-CL" sz="2600" b="1" dirty="0" smtClean="0"/>
              <a:t>: </a:t>
            </a:r>
            <a:r>
              <a:rPr lang="es-MX" sz="2600" b="1" dirty="0" smtClean="0"/>
              <a:t>XIII </a:t>
            </a:r>
            <a:r>
              <a:rPr lang="es-MX" sz="2600" b="1" dirty="0"/>
              <a:t>RT </a:t>
            </a:r>
            <a:r>
              <a:rPr lang="es-MX" sz="2600" b="1" dirty="0" smtClean="0"/>
              <a:t>GT5, </a:t>
            </a:r>
            <a:r>
              <a:rPr lang="es-MX" dirty="0" smtClean="0"/>
              <a:t>Buenos </a:t>
            </a:r>
            <a:r>
              <a:rPr lang="es-MX" dirty="0"/>
              <a:t>Aires, 28 y 29 de abril de 2014</a:t>
            </a:r>
            <a:endParaRPr lang="es-CL" dirty="0"/>
          </a:p>
          <a:p>
            <a:pPr marL="68580" indent="0" algn="just">
              <a:buNone/>
            </a:pPr>
            <a:endParaRPr lang="es-CL" b="1" dirty="0" smtClean="0"/>
          </a:p>
          <a:p>
            <a:pPr marL="68580" indent="0" algn="just">
              <a:buNone/>
            </a:pPr>
            <a:r>
              <a:rPr lang="es-CL" sz="2600" b="1" i="1" dirty="0" smtClean="0"/>
              <a:t>Programado:</a:t>
            </a:r>
          </a:p>
          <a:p>
            <a:r>
              <a:rPr lang="es-CL" sz="2600" b="1" dirty="0"/>
              <a:t>ACTUALIZACIÓN DE LA SITUACIÓN DE LA BIOTECNOLOGÍA Y BIOSEGURIDAD EN LOS PAÍSES DEL</a:t>
            </a:r>
            <a:r>
              <a:rPr lang="es-CL" sz="2600" dirty="0"/>
              <a:t> </a:t>
            </a:r>
            <a:r>
              <a:rPr lang="es-CL" sz="2600" b="1" dirty="0" smtClean="0"/>
              <a:t>CAS</a:t>
            </a:r>
          </a:p>
          <a:p>
            <a:pPr lvl="1"/>
            <a:r>
              <a:rPr lang="es-CL" sz="1800" dirty="0" smtClean="0"/>
              <a:t>En la nueva publicación se incluirá </a:t>
            </a:r>
            <a:r>
              <a:rPr lang="es-CL" sz="1800" dirty="0"/>
              <a:t>un capítulo sobre </a:t>
            </a:r>
            <a:r>
              <a:rPr lang="es-CL" sz="1800" i="1" dirty="0"/>
              <a:t>Eventos Apilados</a:t>
            </a:r>
            <a:r>
              <a:rPr lang="es-CL" sz="1800" dirty="0"/>
              <a:t>.</a:t>
            </a:r>
          </a:p>
          <a:p>
            <a:pPr lvl="1"/>
            <a:r>
              <a:rPr lang="es-CL" sz="1800" dirty="0" smtClean="0"/>
              <a:t>Incluir información en la pagina de </a:t>
            </a:r>
            <a:r>
              <a:rPr lang="es-CL" sz="1800" dirty="0"/>
              <a:t>CAS</a:t>
            </a:r>
            <a:r>
              <a:rPr lang="es-CL" sz="1800" b="1" dirty="0"/>
              <a:t>: </a:t>
            </a:r>
            <a:r>
              <a:rPr lang="es-CL" sz="1800" dirty="0" smtClean="0"/>
              <a:t>links y aprobaciones comerciales</a:t>
            </a:r>
            <a:r>
              <a:rPr lang="es-CL" sz="1800" dirty="0"/>
              <a:t>.</a:t>
            </a:r>
          </a:p>
          <a:p>
            <a:pPr lvl="0"/>
            <a:r>
              <a:rPr lang="es-ES" sz="2600" b="1" dirty="0" smtClean="0"/>
              <a:t>NUEVO TEMA DE TRABAJO: NUEVAS</a:t>
            </a:r>
            <a:r>
              <a:rPr lang="es-CL" sz="2600" b="1" dirty="0" smtClean="0"/>
              <a:t> </a:t>
            </a:r>
            <a:r>
              <a:rPr lang="es-CL" sz="2600" b="1" dirty="0"/>
              <a:t>TECNOLOGÍAS DE MEJORAMIENTO GENÉTICO VEGETAL - NEW PLANT BREEDING </a:t>
            </a:r>
            <a:r>
              <a:rPr lang="es-CL" sz="2600" b="1" dirty="0" smtClean="0"/>
              <a:t>TECHNIQUES</a:t>
            </a:r>
          </a:p>
          <a:p>
            <a:pPr lvl="0"/>
            <a:r>
              <a:rPr lang="es-CL" sz="2600" b="1" dirty="0" smtClean="0"/>
              <a:t>REUNION DE NABI-CAS (1 y 2 de septiembre, San </a:t>
            </a:r>
            <a:r>
              <a:rPr lang="es-CL" sz="2600" b="1" dirty="0" smtClean="0"/>
              <a:t>José </a:t>
            </a:r>
            <a:r>
              <a:rPr lang="es-CL" sz="2600" b="1" dirty="0" smtClean="0"/>
              <a:t>-  Costa Rica)</a:t>
            </a:r>
          </a:p>
          <a:p>
            <a:r>
              <a:rPr lang="es-CL" sz="2600" b="1" dirty="0" smtClean="0"/>
              <a:t>REUNION PREPARATORIA DEL PROTOCOLO DE CARTAGENA – COP/MOP7 (2 al 4 de </a:t>
            </a:r>
            <a:r>
              <a:rPr lang="es-CL" sz="2600" b="1" dirty="0"/>
              <a:t>septiembre, San </a:t>
            </a:r>
            <a:r>
              <a:rPr lang="es-CL" sz="2600" b="1" dirty="0"/>
              <a:t>José </a:t>
            </a:r>
            <a:r>
              <a:rPr lang="es-CL" sz="2600" b="1" dirty="0"/>
              <a:t>-  Costa Rica)</a:t>
            </a:r>
          </a:p>
          <a:p>
            <a:pPr lvl="0"/>
            <a:endParaRPr lang="es-CL" sz="2100" b="1" dirty="0" smtClean="0"/>
          </a:p>
          <a:p>
            <a:pPr marL="68580" lvl="0" indent="0">
              <a:buNone/>
            </a:pPr>
            <a:r>
              <a:rPr lang="es-CL" sz="2600" b="1" i="1" dirty="0" smtClean="0"/>
              <a:t>Propuesta REDPA</a:t>
            </a:r>
          </a:p>
          <a:p>
            <a:r>
              <a:rPr lang="es-AR" sz="1900" b="1" dirty="0" smtClean="0"/>
              <a:t>EL COORDINADOR DE GT5 ELABORARÁ PROPUESTA DE DECLARACIÓN MINISTERIAL SOBRE LA NEGOCIACIÓN DEL PCB, PARA SER FIRMADA EN EL XXVIII RO CAS</a:t>
            </a:r>
            <a:r>
              <a:rPr lang="es-AR" sz="1800" dirty="0" smtClean="0"/>
              <a:t>.</a:t>
            </a:r>
            <a:endParaRPr lang="es-CL" sz="1400" dirty="0"/>
          </a:p>
        </p:txBody>
      </p:sp>
    </p:spTree>
    <p:extLst>
      <p:ext uri="{BB962C8B-B14F-4D97-AF65-F5344CB8AC3E}">
        <p14:creationId xmlns:p14="http://schemas.microsoft.com/office/powerpoint/2010/main" val="80074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476672"/>
            <a:ext cx="7024744" cy="648072"/>
          </a:xfrm>
        </p:spPr>
        <p:txBody>
          <a:bodyPr>
            <a:normAutofit/>
          </a:bodyPr>
          <a:lstStyle/>
          <a:p>
            <a:r>
              <a:rPr lang="es-CL" sz="2800" b="1" dirty="0" smtClean="0"/>
              <a:t>Grupo </a:t>
            </a:r>
            <a:r>
              <a:rPr lang="es-CL" sz="2800" b="1" i="1" dirty="0" smtClean="0"/>
              <a:t>ad hoc </a:t>
            </a:r>
            <a:r>
              <a:rPr lang="es-CL" sz="2800" b="1" dirty="0" smtClean="0"/>
              <a:t>Agua para la Agricultura</a:t>
            </a:r>
            <a:endParaRPr lang="es-CL" sz="2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492" y="1268760"/>
            <a:ext cx="7272924" cy="5184576"/>
          </a:xfrm>
        </p:spPr>
        <p:txBody>
          <a:bodyPr>
            <a:normAutofit/>
          </a:bodyPr>
          <a:lstStyle/>
          <a:p>
            <a:pPr marL="68580" indent="0" algn="just">
              <a:buNone/>
            </a:pPr>
            <a:r>
              <a:rPr lang="es-CL" sz="2200" b="1" i="1" dirty="0"/>
              <a:t>Realizado</a:t>
            </a:r>
            <a:r>
              <a:rPr lang="es-CL" sz="2200" b="1" dirty="0"/>
              <a:t>:</a:t>
            </a:r>
          </a:p>
          <a:p>
            <a:pPr algn="just"/>
            <a:r>
              <a:rPr lang="es-CL" sz="1600" dirty="0"/>
              <a:t>II </a:t>
            </a:r>
            <a:r>
              <a:rPr lang="es-CL" sz="1600" dirty="0" smtClean="0"/>
              <a:t>Reunión de Grupo ad hoc Agua en la Agricultura.  </a:t>
            </a:r>
            <a:r>
              <a:rPr lang="es-CL" sz="1600" dirty="0"/>
              <a:t>5 y 6 de junio 2014 Cochabamba, Bolivia. </a:t>
            </a:r>
          </a:p>
          <a:p>
            <a:pPr marL="68580" indent="0" algn="just">
              <a:buNone/>
            </a:pPr>
            <a:endParaRPr lang="es-CL" sz="1100" dirty="0"/>
          </a:p>
          <a:p>
            <a:pPr marL="68580" indent="0" algn="just">
              <a:buNone/>
            </a:pPr>
            <a:r>
              <a:rPr lang="es-CL" sz="2200" b="1" i="1" dirty="0" smtClean="0"/>
              <a:t>Programado</a:t>
            </a:r>
            <a:r>
              <a:rPr lang="es-CL" sz="2200" b="1" dirty="0" smtClean="0"/>
              <a:t>:</a:t>
            </a:r>
          </a:p>
          <a:p>
            <a:r>
              <a:rPr lang="es-CL" sz="1700" b="1" dirty="0" smtClean="0"/>
              <a:t>ACTUALIZAR LA PUBLICACIÓN “ESTADO DE SITUACIÓN DEL AGUA PARA LA AGRICULTURA EN LOS PAÍSES DEL CAS”. </a:t>
            </a:r>
            <a:r>
              <a:rPr lang="es-CL" sz="1700" dirty="0"/>
              <a:t> </a:t>
            </a:r>
          </a:p>
          <a:p>
            <a:r>
              <a:rPr lang="es-CL" sz="1700" b="1" dirty="0" smtClean="0"/>
              <a:t>SISTEMATIZACIÓN DE INFORMACIÓN RELATIVA A AGUA</a:t>
            </a:r>
            <a:r>
              <a:rPr lang="es-CL" sz="2200" dirty="0" smtClean="0"/>
              <a:t>. </a:t>
            </a:r>
            <a:r>
              <a:rPr lang="es-CL" sz="2200" dirty="0"/>
              <a:t>Las </a:t>
            </a:r>
            <a:r>
              <a:rPr lang="es-CL" sz="1500" dirty="0"/>
              <a:t>variables a considerar para esta sistematización </a:t>
            </a:r>
            <a:r>
              <a:rPr lang="es-CL" sz="1500" dirty="0" smtClean="0"/>
              <a:t>son: Marco legal, </a:t>
            </a:r>
            <a:r>
              <a:rPr lang="es-CL" sz="1500" dirty="0"/>
              <a:t>Institucionalidad y autoridades competentes</a:t>
            </a:r>
            <a:r>
              <a:rPr lang="es-CL" sz="1500" dirty="0" smtClean="0"/>
              <a:t>, Información estadística, </a:t>
            </a:r>
            <a:r>
              <a:rPr lang="es-CL" sz="1500" dirty="0"/>
              <a:t>Programas y </a:t>
            </a:r>
            <a:r>
              <a:rPr lang="es-CL" sz="1500" dirty="0" smtClean="0"/>
              <a:t>proyectos e </a:t>
            </a:r>
            <a:r>
              <a:rPr lang="es-CL" sz="1500" dirty="0"/>
              <a:t>Investigación</a:t>
            </a:r>
          </a:p>
          <a:p>
            <a:r>
              <a:rPr lang="es-CL" sz="2200" dirty="0"/>
              <a:t> </a:t>
            </a:r>
            <a:r>
              <a:rPr lang="es-CL" sz="1700" b="1" dirty="0" smtClean="0"/>
              <a:t>REALIZACIÓN DE TRABAJO  EN TRES CASOS EXITOSOS Y TRES CON DIFICULTADES</a:t>
            </a:r>
          </a:p>
          <a:p>
            <a:r>
              <a:rPr lang="es-CL" sz="1700" b="1" dirty="0" smtClean="0"/>
              <a:t>REALIZACIÓN DE ACTIVIDAD DE CAPACITACIÓN</a:t>
            </a:r>
            <a:r>
              <a:rPr lang="es-CL" sz="1700" dirty="0" smtClean="0"/>
              <a:t>. </a:t>
            </a:r>
            <a:r>
              <a:rPr lang="es-CL" sz="1400" dirty="0" smtClean="0"/>
              <a:t>(Paraguay, fortalecimiento de capacidades institucionales)</a:t>
            </a:r>
            <a:endParaRPr lang="es-CL" sz="1400" dirty="0"/>
          </a:p>
          <a:p>
            <a:pPr algn="just"/>
            <a:endParaRPr lang="es-CL" sz="2000" dirty="0"/>
          </a:p>
        </p:txBody>
      </p:sp>
    </p:spTree>
    <p:extLst>
      <p:ext uri="{BB962C8B-B14F-4D97-AF65-F5344CB8AC3E}">
        <p14:creationId xmlns:p14="http://schemas.microsoft.com/office/powerpoint/2010/main" val="402811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600" b="1" dirty="0"/>
              <a:t>STA </a:t>
            </a:r>
            <a:r>
              <a:rPr lang="es-CL" sz="3600" b="1" dirty="0" smtClean="0"/>
              <a:t>CAS :</a:t>
            </a:r>
            <a:endParaRPr lang="es-CL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b="1" dirty="0" smtClean="0"/>
              <a:t>REUNION CON COORDINADORES PROYECTO EUROCLIMA</a:t>
            </a:r>
          </a:p>
          <a:p>
            <a:pPr marL="68580" indent="0" algn="just">
              <a:buNone/>
            </a:pPr>
            <a:r>
              <a:rPr lang="es-CL" dirty="0" smtClean="0"/>
              <a:t>	Actividades a nivel nacional y 	</a:t>
            </a:r>
            <a:r>
              <a:rPr lang="es-CL" dirty="0" smtClean="0"/>
              <a:t>regional.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2218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L" b="1" dirty="0" smtClean="0"/>
              <a:t>INFORME DE AVANCES REDPA, GTS Y STA CAS</a:t>
            </a:r>
            <a:endParaRPr lang="es-CL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788024" y="4844752"/>
            <a:ext cx="2944416" cy="816496"/>
          </a:xfrm>
        </p:spPr>
        <p:txBody>
          <a:bodyPr>
            <a:normAutofit lnSpcReduction="10000"/>
          </a:bodyPr>
          <a:lstStyle/>
          <a:p>
            <a:r>
              <a:rPr lang="es-CL" sz="1600" dirty="0" smtClean="0"/>
              <a:t>Secretaría Técnica Administrativa CAS/REDPA</a:t>
            </a:r>
          </a:p>
          <a:p>
            <a:r>
              <a:rPr lang="es-CL" sz="1600" dirty="0" smtClean="0"/>
              <a:t>Agosto, 2014</a:t>
            </a:r>
            <a:endParaRPr lang="es-CL" sz="16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19128"/>
            <a:ext cx="2699792" cy="833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5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/>
              <a:t>Resultados REDPA</a:t>
            </a:r>
            <a:endParaRPr lang="es-C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13660"/>
          </a:xfrm>
        </p:spPr>
        <p:txBody>
          <a:bodyPr>
            <a:normAutofit/>
          </a:bodyPr>
          <a:lstStyle/>
          <a:p>
            <a:pPr marL="68580" indent="0" algn="just">
              <a:buNone/>
            </a:pPr>
            <a:r>
              <a:rPr lang="es-CL" b="1" dirty="0" smtClean="0"/>
              <a:t>XXXVIII </a:t>
            </a:r>
            <a:r>
              <a:rPr lang="es-CL" b="1" dirty="0"/>
              <a:t>R</a:t>
            </a:r>
            <a:r>
              <a:rPr lang="es-CL" b="1" dirty="0" smtClean="0"/>
              <a:t>eunión Ordinaria. </a:t>
            </a:r>
            <a:r>
              <a:rPr lang="es-CL" sz="2100" dirty="0" smtClean="0"/>
              <a:t>31 de julio de 2014. Santiago, Chile.</a:t>
            </a:r>
          </a:p>
          <a:p>
            <a:pPr marL="68580" indent="0" algn="just">
              <a:buNone/>
            </a:pPr>
            <a:endParaRPr lang="es-CL" sz="2100" dirty="0" smtClean="0"/>
          </a:p>
          <a:p>
            <a:pPr lvl="1" algn="just"/>
            <a:r>
              <a:rPr lang="es-CL" sz="2400" dirty="0" smtClean="0"/>
              <a:t>Organización XXVIII RO CAS.</a:t>
            </a:r>
          </a:p>
          <a:p>
            <a:pPr lvl="1" algn="just"/>
            <a:r>
              <a:rPr lang="es-CL" sz="2400" dirty="0" smtClean="0"/>
              <a:t>Análisis de los resultados de actividades de los </a:t>
            </a:r>
            <a:r>
              <a:rPr lang="es-CL" sz="2400" dirty="0" err="1" smtClean="0"/>
              <a:t>GTs</a:t>
            </a:r>
            <a:r>
              <a:rPr lang="es-CL" sz="2400" dirty="0" smtClean="0"/>
              <a:t>.</a:t>
            </a:r>
          </a:p>
          <a:p>
            <a:pPr lvl="1" algn="just"/>
            <a:r>
              <a:rPr lang="es-AR" sz="2400" dirty="0"/>
              <a:t>Grupo ad hoc Suelos. Propuesta </a:t>
            </a:r>
            <a:r>
              <a:rPr lang="es-AR" sz="2400" dirty="0" smtClean="0"/>
              <a:t>Bolivia</a:t>
            </a:r>
          </a:p>
          <a:p>
            <a:pPr lvl="1" algn="just"/>
            <a:r>
              <a:rPr lang="es-AR" sz="2400" dirty="0" smtClean="0"/>
              <a:t>Otros temas</a:t>
            </a:r>
            <a:endParaRPr lang="es-CL" sz="2400" dirty="0"/>
          </a:p>
          <a:p>
            <a:pPr algn="just"/>
            <a:endParaRPr lang="es-CL" dirty="0" smtClean="0"/>
          </a:p>
          <a:p>
            <a:pPr algn="just"/>
            <a:endParaRPr lang="es-CL" dirty="0" smtClean="0"/>
          </a:p>
          <a:p>
            <a:pPr algn="just"/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110343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b="1" dirty="0" smtClean="0"/>
              <a:t>Conferencia Regional FAO  </a:t>
            </a:r>
            <a:r>
              <a:rPr lang="es-CL" b="1" i="1" dirty="0" smtClean="0"/>
              <a:t>China-CAS</a:t>
            </a:r>
            <a:endParaRPr lang="es-CL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13660"/>
          </a:xfrm>
        </p:spPr>
        <p:txBody>
          <a:bodyPr>
            <a:normAutofit fontScale="77500" lnSpcReduction="20000"/>
          </a:bodyPr>
          <a:lstStyle/>
          <a:p>
            <a:pPr marL="68580" indent="0" algn="just">
              <a:buNone/>
            </a:pPr>
            <a:r>
              <a:rPr lang="es-AR" b="1" dirty="0" smtClean="0"/>
              <a:t>Se </a:t>
            </a:r>
            <a:r>
              <a:rPr lang="es-AR" b="1" dirty="0"/>
              <a:t>acuerda que Chile se contactará con FAO para saber si se ha quitado el párrafo sobre China en el documento de Cooperación Sur –</a:t>
            </a:r>
            <a:r>
              <a:rPr lang="es-AR" b="1" dirty="0" smtClean="0"/>
              <a:t>Sur (</a:t>
            </a:r>
            <a:r>
              <a:rPr lang="es-ES" b="1" i="1" dirty="0" smtClean="0"/>
              <a:t>LARC/14/INF/17) </a:t>
            </a:r>
            <a:endParaRPr lang="es-CL" dirty="0"/>
          </a:p>
          <a:p>
            <a:r>
              <a:rPr lang="es-AR" dirty="0"/>
              <a:t>La Presidente </a:t>
            </a:r>
            <a:r>
              <a:rPr lang="es-AR" i="1" dirty="0"/>
              <a:t>pro tempore</a:t>
            </a:r>
            <a:r>
              <a:rPr lang="es-AR" dirty="0"/>
              <a:t> de REDPA, con fecha 31 de julio informó y aclaró la </a:t>
            </a:r>
            <a:r>
              <a:rPr lang="es-AR" dirty="0" smtClean="0"/>
              <a:t>situación. </a:t>
            </a:r>
            <a:r>
              <a:rPr lang="es-ES" i="1" dirty="0"/>
              <a:t> </a:t>
            </a:r>
            <a:endParaRPr lang="es-CL" dirty="0"/>
          </a:p>
          <a:p>
            <a:r>
              <a:rPr lang="es-ES" i="1" dirty="0"/>
              <a:t>Se trató de un documento de trabajo elaborado por la FAO, previo a la conferencia, con orientaciones que no representaban necesariamente la posición de los países </a:t>
            </a:r>
            <a:r>
              <a:rPr lang="es-ES" i="1" dirty="0" smtClean="0"/>
              <a:t>participantes</a:t>
            </a:r>
            <a:r>
              <a:rPr lang="es-ES" i="1" dirty="0"/>
              <a:t> </a:t>
            </a:r>
            <a:endParaRPr lang="es-CL" i="1" dirty="0"/>
          </a:p>
          <a:p>
            <a:r>
              <a:rPr lang="es-ES" i="1" dirty="0" smtClean="0"/>
              <a:t>En la </a:t>
            </a:r>
            <a:r>
              <a:rPr lang="es-ES" i="1" dirty="0"/>
              <a:t>Declaración Ministerial de Santiago, así como en el informe de los paneles temáticos, no  hay mención alguna sobre la participación de FAO en la cooperación China.</a:t>
            </a:r>
            <a:endParaRPr lang="es-CL" i="1" dirty="0"/>
          </a:p>
          <a:p>
            <a:pPr marL="68580" indent="0">
              <a:buNone/>
            </a:pPr>
            <a:r>
              <a:rPr lang="es-AR" dirty="0"/>
              <a:t> </a:t>
            </a:r>
            <a:endParaRPr lang="es-CL" dirty="0"/>
          </a:p>
          <a:p>
            <a:pPr algn="just"/>
            <a:endParaRPr lang="es-CL" dirty="0" smtClean="0"/>
          </a:p>
          <a:p>
            <a:pPr algn="just"/>
            <a:endParaRPr lang="es-CL" dirty="0" smtClean="0"/>
          </a:p>
          <a:p>
            <a:pPr algn="just"/>
            <a:endParaRPr lang="es-CL" dirty="0" smtClean="0"/>
          </a:p>
        </p:txBody>
      </p:sp>
      <p:sp>
        <p:nvSpPr>
          <p:cNvPr id="4" name="3 Rectángulo"/>
          <p:cNvSpPr/>
          <p:nvPr/>
        </p:nvSpPr>
        <p:spPr>
          <a:xfrm>
            <a:off x="1115616" y="548680"/>
            <a:ext cx="28248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>
                <a:solidFill>
                  <a:srgbClr val="92D050"/>
                </a:solidFill>
              </a:rPr>
              <a:t>Resultados REDPA</a:t>
            </a:r>
            <a:endParaRPr lang="es-CL" sz="24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99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1340768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s-AR" b="1" dirty="0"/>
              <a:t>Foro de Agricultura de América del </a:t>
            </a:r>
            <a:r>
              <a:rPr lang="es-AR" b="1" dirty="0" smtClean="0"/>
              <a:t>Sur-CAS</a:t>
            </a:r>
            <a:endParaRPr lang="es-CL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2780928"/>
            <a:ext cx="6777317" cy="3913660"/>
          </a:xfrm>
        </p:spPr>
        <p:txBody>
          <a:bodyPr>
            <a:normAutofit/>
          </a:bodyPr>
          <a:lstStyle/>
          <a:p>
            <a:r>
              <a:rPr lang="es-AR" sz="2000" dirty="0" smtClean="0"/>
              <a:t>Se </a:t>
            </a:r>
            <a:r>
              <a:rPr lang="es-AR" sz="2000" dirty="0"/>
              <a:t>acuerda generar una propuesta que presente el nuevo evento como difusión del CAS como importante región productor de alimentos y, a su vez, generador de una agricultura sustentable</a:t>
            </a:r>
            <a:r>
              <a:rPr lang="es-AR" sz="2000" dirty="0" smtClean="0"/>
              <a:t>.</a:t>
            </a:r>
          </a:p>
          <a:p>
            <a:pPr marL="68580" indent="0">
              <a:buNone/>
            </a:pPr>
            <a:r>
              <a:rPr lang="es-AR" sz="2000" dirty="0" smtClean="0"/>
              <a:t> </a:t>
            </a:r>
            <a:endParaRPr lang="es-CL" sz="2000" dirty="0"/>
          </a:p>
          <a:p>
            <a:r>
              <a:rPr lang="es-AR" sz="2000" dirty="0"/>
              <a:t>Se </a:t>
            </a:r>
            <a:r>
              <a:rPr lang="es-AR" sz="2000" dirty="0" smtClean="0"/>
              <a:t>acuerda seguir </a:t>
            </a:r>
            <a:r>
              <a:rPr lang="es-AR" sz="2000" dirty="0"/>
              <a:t>conversando el tema y ver la oportunidad, de fechas, lugar y formato de la realización del mismo.</a:t>
            </a:r>
            <a:endParaRPr lang="es-CL" sz="2000" dirty="0"/>
          </a:p>
          <a:p>
            <a:pPr marL="68580" indent="0">
              <a:buNone/>
            </a:pPr>
            <a:r>
              <a:rPr lang="es-AR" dirty="0"/>
              <a:t> </a:t>
            </a:r>
            <a:endParaRPr lang="es-CL" dirty="0"/>
          </a:p>
          <a:p>
            <a:pPr algn="just"/>
            <a:endParaRPr lang="es-CL" dirty="0" smtClean="0"/>
          </a:p>
          <a:p>
            <a:pPr algn="just"/>
            <a:endParaRPr lang="es-CL" dirty="0" smtClean="0"/>
          </a:p>
          <a:p>
            <a:pPr algn="just"/>
            <a:endParaRPr lang="es-CL" dirty="0" smtClean="0"/>
          </a:p>
        </p:txBody>
      </p:sp>
      <p:sp>
        <p:nvSpPr>
          <p:cNvPr id="4" name="3 Rectángulo"/>
          <p:cNvSpPr/>
          <p:nvPr/>
        </p:nvSpPr>
        <p:spPr>
          <a:xfrm>
            <a:off x="1115616" y="548680"/>
            <a:ext cx="28248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>
                <a:solidFill>
                  <a:srgbClr val="92D050"/>
                </a:solidFill>
              </a:rPr>
              <a:t>Resultados REDPA</a:t>
            </a:r>
            <a:endParaRPr lang="es-CL" sz="24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65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2780928"/>
            <a:ext cx="7024744" cy="1143000"/>
          </a:xfrm>
        </p:spPr>
        <p:txBody>
          <a:bodyPr>
            <a:normAutofit/>
          </a:bodyPr>
          <a:lstStyle/>
          <a:p>
            <a:r>
              <a:rPr lang="es-CL" b="1" dirty="0" smtClean="0"/>
              <a:t>ACTIVIDADES DE LOS </a:t>
            </a:r>
            <a:r>
              <a:rPr lang="es-CL" b="1" dirty="0" err="1" smtClean="0"/>
              <a:t>GTs</a:t>
            </a:r>
            <a:endParaRPr lang="es-CL" b="1" dirty="0"/>
          </a:p>
        </p:txBody>
      </p:sp>
    </p:spTree>
    <p:extLst>
      <p:ext uri="{BB962C8B-B14F-4D97-AF65-F5344CB8AC3E}">
        <p14:creationId xmlns:p14="http://schemas.microsoft.com/office/powerpoint/2010/main" val="408450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4129684"/>
          </a:xfrm>
        </p:spPr>
        <p:txBody>
          <a:bodyPr>
            <a:normAutofit fontScale="70000" lnSpcReduction="20000"/>
          </a:bodyPr>
          <a:lstStyle/>
          <a:p>
            <a:pPr marL="68580" indent="0" algn="just">
              <a:buNone/>
            </a:pPr>
            <a:r>
              <a:rPr lang="es-CL" b="1" i="1" dirty="0" smtClean="0"/>
              <a:t>Realizado:</a:t>
            </a:r>
          </a:p>
          <a:p>
            <a:pPr algn="just"/>
            <a:r>
              <a:rPr lang="es-CL" b="1" dirty="0" smtClean="0"/>
              <a:t>XVII </a:t>
            </a:r>
            <a:r>
              <a:rPr lang="es-CL" b="1" dirty="0"/>
              <a:t>Reunión </a:t>
            </a:r>
            <a:r>
              <a:rPr lang="es-CL" b="1" dirty="0" smtClean="0"/>
              <a:t>técnica. </a:t>
            </a:r>
            <a:r>
              <a:rPr lang="es-CL" sz="2100" dirty="0" smtClean="0"/>
              <a:t>18 de marzo 2014. Santiago, Chile</a:t>
            </a:r>
            <a:endParaRPr lang="es-CL" sz="2100" dirty="0"/>
          </a:p>
          <a:p>
            <a:pPr algn="just"/>
            <a:r>
              <a:rPr lang="es-CL" dirty="0" smtClean="0"/>
              <a:t>Cambiar </a:t>
            </a:r>
            <a:r>
              <a:rPr lang="es-CL" dirty="0"/>
              <a:t>nombre del grupo: Información y Análisis de Políticas Agropecuarias</a:t>
            </a:r>
            <a:r>
              <a:rPr lang="es-CL" dirty="0" smtClean="0"/>
              <a:t>.</a:t>
            </a:r>
            <a:endParaRPr lang="es-CL" dirty="0"/>
          </a:p>
          <a:p>
            <a:pPr algn="just"/>
            <a:r>
              <a:rPr lang="es-CL" dirty="0"/>
              <a:t>Objetivo: compartir las políticas emergentes, experiencias, intercambio y aprendizaje en el diseño de políticas. </a:t>
            </a:r>
          </a:p>
          <a:p>
            <a:pPr algn="just"/>
            <a:r>
              <a:rPr lang="es-CL" dirty="0" smtClean="0"/>
              <a:t>Intercambio información censo agropecuario, estructura organizacional Ministerios de Agricultura. organigramas </a:t>
            </a:r>
            <a:r>
              <a:rPr lang="es-CL" dirty="0"/>
              <a:t>de oficinas de políticas agropecuarias y demás oficinas asesoras</a:t>
            </a:r>
            <a:r>
              <a:rPr lang="es-CL" dirty="0" smtClean="0"/>
              <a:t>. Creación intranet.</a:t>
            </a:r>
            <a:endParaRPr lang="es-CL" dirty="0"/>
          </a:p>
          <a:p>
            <a:pPr marL="68580" indent="0" algn="just">
              <a:buNone/>
            </a:pPr>
            <a:r>
              <a:rPr lang="es-CL" b="1" i="1" dirty="0" smtClean="0"/>
              <a:t>Programado: </a:t>
            </a:r>
          </a:p>
          <a:p>
            <a:pPr algn="just"/>
            <a:r>
              <a:rPr lang="es-CL" dirty="0" smtClean="0"/>
              <a:t>Reunión </a:t>
            </a:r>
            <a:r>
              <a:rPr lang="es-CL" dirty="0"/>
              <a:t>virtual en la primera quincena de mayo: Tema: Estructura Organizativa de Oficinas de Políticas.</a:t>
            </a:r>
          </a:p>
          <a:p>
            <a:pPr algn="just"/>
            <a:r>
              <a:rPr lang="es-CL" dirty="0" smtClean="0"/>
              <a:t>Trabajo Evaluación </a:t>
            </a:r>
            <a:r>
              <a:rPr lang="es-CL" dirty="0"/>
              <a:t>de Políticas. </a:t>
            </a:r>
            <a:endParaRPr lang="es-CL" dirty="0" smtClean="0"/>
          </a:p>
          <a:p>
            <a:pPr marL="68580" indent="0" algn="just">
              <a:buNone/>
            </a:pPr>
            <a:endParaRPr lang="es-CL" dirty="0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1043608" y="836712"/>
            <a:ext cx="7024744" cy="1143000"/>
          </a:xfrm>
        </p:spPr>
        <p:txBody>
          <a:bodyPr>
            <a:normAutofit/>
          </a:bodyPr>
          <a:lstStyle/>
          <a:p>
            <a:r>
              <a:rPr lang="es-CL" sz="3200" b="1" dirty="0" smtClean="0"/>
              <a:t>GT1: Sistema de información y matriz de políticas agropecuarias</a:t>
            </a:r>
            <a:endParaRPr lang="es-CL" sz="3200" b="1" dirty="0"/>
          </a:p>
        </p:txBody>
      </p:sp>
    </p:spTree>
    <p:extLst>
      <p:ext uri="{BB962C8B-B14F-4D97-AF65-F5344CB8AC3E}">
        <p14:creationId xmlns:p14="http://schemas.microsoft.com/office/powerpoint/2010/main" val="212681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764704"/>
            <a:ext cx="7416942" cy="1143000"/>
          </a:xfrm>
        </p:spPr>
        <p:txBody>
          <a:bodyPr>
            <a:noAutofit/>
          </a:bodyPr>
          <a:lstStyle/>
          <a:p>
            <a:r>
              <a:rPr lang="es-CL" sz="3200" b="1" dirty="0"/>
              <a:t>GT2: </a:t>
            </a:r>
            <a:r>
              <a:rPr lang="es-CL" sz="3200" b="1" dirty="0" smtClean="0"/>
              <a:t>Sistema de información de mercado y pronóstico de cosecha</a:t>
            </a:r>
            <a:endParaRPr lang="es-CL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841652"/>
          </a:xfrm>
        </p:spPr>
        <p:txBody>
          <a:bodyPr>
            <a:normAutofit fontScale="92500" lnSpcReduction="20000"/>
          </a:bodyPr>
          <a:lstStyle/>
          <a:p>
            <a:pPr marL="68580" indent="0" algn="just">
              <a:buNone/>
            </a:pPr>
            <a:r>
              <a:rPr lang="es-CL" sz="2000" b="1" i="1" dirty="0" smtClean="0"/>
              <a:t>Realizado</a:t>
            </a:r>
            <a:r>
              <a:rPr lang="es-CL" sz="2000" b="1" dirty="0" smtClean="0"/>
              <a:t>:</a:t>
            </a:r>
          </a:p>
          <a:p>
            <a:pPr algn="just"/>
            <a:r>
              <a:rPr lang="es-CL" sz="2000" b="1" dirty="0"/>
              <a:t>XVII Reunión </a:t>
            </a:r>
            <a:r>
              <a:rPr lang="es-CL" sz="2000" b="1" dirty="0" smtClean="0"/>
              <a:t>técnica.</a:t>
            </a:r>
            <a:r>
              <a:rPr lang="es-CL" sz="1600" dirty="0" smtClean="0"/>
              <a:t> 18 de marzo 2014. Santiago, Chile.</a:t>
            </a:r>
          </a:p>
          <a:p>
            <a:pPr marL="68580" indent="0" algn="just">
              <a:buNone/>
            </a:pPr>
            <a:r>
              <a:rPr lang="es-CL" sz="2000" dirty="0" smtClean="0"/>
              <a:t>Actualización informes de coyuntura.</a:t>
            </a:r>
          </a:p>
          <a:p>
            <a:pPr marL="68580" indent="0" algn="just">
              <a:buNone/>
            </a:pPr>
            <a:r>
              <a:rPr lang="es-CL" sz="2000" dirty="0" smtClean="0"/>
              <a:t>Compromiso de actualización SIM.</a:t>
            </a:r>
          </a:p>
          <a:p>
            <a:pPr marL="68580" indent="0" algn="just">
              <a:buNone/>
            </a:pPr>
            <a:r>
              <a:rPr lang="es-CL" sz="2000" b="1" i="1" dirty="0" smtClean="0"/>
              <a:t>Programado</a:t>
            </a:r>
            <a:r>
              <a:rPr lang="es-CL" sz="2000" b="1" dirty="0" smtClean="0"/>
              <a:t>:</a:t>
            </a:r>
          </a:p>
          <a:p>
            <a:pPr algn="just"/>
            <a:r>
              <a:rPr lang="es-CL" sz="2000" dirty="0" smtClean="0"/>
              <a:t>Documento: Situación del mercado del maíz en los países del CAS (Coordinación: Brasil).</a:t>
            </a:r>
          </a:p>
          <a:p>
            <a:pPr algn="just"/>
            <a:r>
              <a:rPr lang="es-CL" sz="2000" dirty="0" smtClean="0"/>
              <a:t>Continuidad  Proyecto BPR?</a:t>
            </a:r>
            <a:r>
              <a:rPr lang="es-CL" dirty="0" smtClean="0"/>
              <a:t>.</a:t>
            </a:r>
          </a:p>
          <a:p>
            <a:pPr marL="68580" indent="0" algn="just">
              <a:buNone/>
            </a:pPr>
            <a:r>
              <a:rPr lang="es-CL" sz="2000" b="1" i="1" dirty="0" smtClean="0"/>
              <a:t>Propuesta REDPA</a:t>
            </a:r>
            <a:r>
              <a:rPr lang="es-CL" dirty="0" smtClean="0"/>
              <a:t>: </a:t>
            </a:r>
          </a:p>
          <a:p>
            <a:pPr algn="just"/>
            <a:r>
              <a:rPr lang="es-CL" sz="2200" dirty="0" smtClean="0"/>
              <a:t>Realizar trabajos sobre productos representativos de la AF vid y papa)</a:t>
            </a:r>
          </a:p>
          <a:p>
            <a:pPr algn="just"/>
            <a:r>
              <a:rPr lang="es-CL" sz="2200" dirty="0" smtClean="0"/>
              <a:t>Incluir el link de la SIM (Sistema de Información de Mercados) en las páginas web de los Ministerios</a:t>
            </a:r>
          </a:p>
        </p:txBody>
      </p:sp>
    </p:spTree>
    <p:extLst>
      <p:ext uri="{BB962C8B-B14F-4D97-AF65-F5344CB8AC3E}">
        <p14:creationId xmlns:p14="http://schemas.microsoft.com/office/powerpoint/2010/main" val="68981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476672"/>
            <a:ext cx="7024744" cy="1143000"/>
          </a:xfrm>
        </p:spPr>
        <p:txBody>
          <a:bodyPr>
            <a:normAutofit/>
          </a:bodyPr>
          <a:lstStyle/>
          <a:p>
            <a:r>
              <a:rPr lang="es-CL" sz="3200" b="1" dirty="0" smtClean="0"/>
              <a:t>GT3: Manejo de Riesgo y </a:t>
            </a:r>
            <a:r>
              <a:rPr lang="es-CL" sz="3200" b="1" dirty="0"/>
              <a:t>S</a:t>
            </a:r>
            <a:r>
              <a:rPr lang="es-CL" sz="3200" b="1" dirty="0" smtClean="0"/>
              <a:t>eguros </a:t>
            </a:r>
            <a:r>
              <a:rPr lang="es-CL" sz="3200" b="1" dirty="0"/>
              <a:t>A</a:t>
            </a:r>
            <a:r>
              <a:rPr lang="es-CL" sz="3200" b="1" dirty="0" smtClean="0"/>
              <a:t>gropecuarios</a:t>
            </a:r>
            <a:endParaRPr lang="es-CL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1700808"/>
            <a:ext cx="7344816" cy="3816424"/>
          </a:xfrm>
        </p:spPr>
        <p:txBody>
          <a:bodyPr>
            <a:normAutofit fontScale="85000" lnSpcReduction="10000"/>
          </a:bodyPr>
          <a:lstStyle/>
          <a:p>
            <a:pPr marL="68580" indent="0" algn="just">
              <a:buNone/>
            </a:pPr>
            <a:r>
              <a:rPr lang="es-CL" b="1" i="1" dirty="0" smtClean="0"/>
              <a:t>Realizado:</a:t>
            </a:r>
          </a:p>
          <a:p>
            <a:pPr algn="just"/>
            <a:r>
              <a:rPr lang="es-CL" dirty="0"/>
              <a:t>II </a:t>
            </a:r>
            <a:r>
              <a:rPr lang="es-CL" dirty="0" smtClean="0"/>
              <a:t>Taller </a:t>
            </a:r>
            <a:r>
              <a:rPr lang="es-CL" dirty="0"/>
              <a:t>de seguros Agropecuarios. </a:t>
            </a:r>
            <a:r>
              <a:rPr lang="es-CL" dirty="0" smtClean="0"/>
              <a:t> </a:t>
            </a:r>
            <a:r>
              <a:rPr lang="es-CL" sz="1900" dirty="0" smtClean="0"/>
              <a:t>5 y 6 de junio </a:t>
            </a:r>
            <a:r>
              <a:rPr lang="es-CL" sz="1900" dirty="0"/>
              <a:t>2014 Cochabamba, Bolivia</a:t>
            </a:r>
            <a:r>
              <a:rPr lang="es-CL" sz="1900" dirty="0" smtClean="0"/>
              <a:t>. </a:t>
            </a:r>
          </a:p>
          <a:p>
            <a:pPr marL="68580" indent="0" algn="just">
              <a:buNone/>
            </a:pPr>
            <a:endParaRPr lang="es-CL" sz="1900" b="1" dirty="0" smtClean="0"/>
          </a:p>
          <a:p>
            <a:pPr marL="68580" indent="0" algn="just">
              <a:buNone/>
            </a:pPr>
            <a:r>
              <a:rPr lang="es-CL" b="1" i="1" dirty="0" smtClean="0"/>
              <a:t>Programado</a:t>
            </a:r>
            <a:r>
              <a:rPr lang="es-CL" b="1" dirty="0" smtClean="0"/>
              <a:t>:</a:t>
            </a:r>
          </a:p>
          <a:p>
            <a:pPr marL="68580" lvl="0" indent="0">
              <a:buNone/>
            </a:pPr>
            <a:r>
              <a:rPr lang="es-CL" sz="2000" b="1" cap="all" dirty="0"/>
              <a:t>Actualización de la publicación “Políticas Públicas de Gestión del Riesgo Agropecuario en los países del CAS”.</a:t>
            </a:r>
            <a:endParaRPr lang="es-CL" sz="2000" dirty="0"/>
          </a:p>
          <a:p>
            <a:r>
              <a:rPr lang="es-CL" sz="2000" b="1" dirty="0"/>
              <a:t> </a:t>
            </a:r>
            <a:r>
              <a:rPr lang="es-CL" sz="2000" dirty="0" smtClean="0"/>
              <a:t>Se incluirá </a:t>
            </a:r>
            <a:r>
              <a:rPr lang="es-CL" sz="2000" dirty="0"/>
              <a:t>un capítulo sobre “lecciones </a:t>
            </a:r>
            <a:r>
              <a:rPr lang="es-CL" sz="2000" dirty="0" smtClean="0"/>
              <a:t>aprendidas”.</a:t>
            </a:r>
            <a:endParaRPr lang="es-CL" sz="2000" dirty="0"/>
          </a:p>
          <a:p>
            <a:pPr marL="68580" indent="0">
              <a:buNone/>
            </a:pPr>
            <a:r>
              <a:rPr lang="es-CL" sz="2000" dirty="0"/>
              <a:t> </a:t>
            </a:r>
          </a:p>
          <a:p>
            <a:pPr marL="68580" lvl="0" indent="0">
              <a:buNone/>
            </a:pPr>
            <a:r>
              <a:rPr lang="es-CL" sz="2000" b="1" cap="all" dirty="0"/>
              <a:t>Análisis de la información climática para la gestión de riesgos en los países del CAS.</a:t>
            </a:r>
            <a:endParaRPr lang="es-CL" sz="2000" dirty="0"/>
          </a:p>
          <a:p>
            <a:r>
              <a:rPr lang="es-CL" sz="2000" dirty="0"/>
              <a:t> </a:t>
            </a:r>
            <a:r>
              <a:rPr lang="es-CL" sz="2000" dirty="0" smtClean="0"/>
              <a:t>Se evalúa la posibilidad de realizar un mapa de sequía y excesos hídricos a nivel regional.  </a:t>
            </a:r>
          </a:p>
          <a:p>
            <a:pPr algn="just"/>
            <a:endParaRPr lang="es-CL" sz="2000" dirty="0" smtClean="0"/>
          </a:p>
          <a:p>
            <a:pPr marL="365760" lvl="1" indent="0" algn="just">
              <a:buNone/>
            </a:pPr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279115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7131" y="764704"/>
            <a:ext cx="7024744" cy="936104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es-CL" b="1" dirty="0" smtClean="0"/>
              <a:t>GT4: Políticas públicas en cambio climático</a:t>
            </a:r>
            <a:endParaRPr lang="es-CL" b="1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1047131" y="1844824"/>
            <a:ext cx="6777317" cy="41764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 algn="just">
              <a:buNone/>
            </a:pPr>
            <a:r>
              <a:rPr lang="es-CL" b="1" i="1" dirty="0"/>
              <a:t>Realizado</a:t>
            </a:r>
            <a:r>
              <a:rPr lang="es-CL" b="1" dirty="0"/>
              <a:t>:</a:t>
            </a:r>
          </a:p>
          <a:p>
            <a:pPr algn="just"/>
            <a:r>
              <a:rPr lang="es-CL" dirty="0"/>
              <a:t>II Taller de seguros Agropecuarios.  </a:t>
            </a:r>
            <a:r>
              <a:rPr lang="es-CL" sz="1900" dirty="0"/>
              <a:t>5 y 6 de junio 2014 Cochabamba, Bolivia. </a:t>
            </a:r>
          </a:p>
          <a:p>
            <a:pPr marL="68580" indent="0" algn="just">
              <a:buFont typeface="Wingdings 2" pitchFamily="18" charset="2"/>
              <a:buNone/>
            </a:pPr>
            <a:endParaRPr lang="es-CL" b="1" dirty="0" smtClean="0"/>
          </a:p>
          <a:p>
            <a:pPr marL="68580" indent="0" algn="just">
              <a:buFont typeface="Wingdings 2" pitchFamily="18" charset="2"/>
              <a:buNone/>
            </a:pPr>
            <a:r>
              <a:rPr lang="es-CL" b="1" i="1" dirty="0" smtClean="0"/>
              <a:t>Programado</a:t>
            </a:r>
            <a:r>
              <a:rPr lang="es-CL" b="1" dirty="0" smtClean="0"/>
              <a:t>:</a:t>
            </a:r>
          </a:p>
          <a:p>
            <a:pPr algn="just"/>
            <a:r>
              <a:rPr lang="es-CL" sz="1700" b="1" cap="all" dirty="0" smtClean="0"/>
              <a:t>COMPILACIÓN Y PUBLICACIÓN DE LAS ESTRATEGIAS DE RESPUESTA AL CAMBIO CLIMÁTICO EN EL SECTOR AGROPECUARIO DE LOS PAÍSES DEL CAS.</a:t>
            </a:r>
            <a:r>
              <a:rPr lang="es-CL" sz="1700" b="1" dirty="0" smtClean="0"/>
              <a:t> </a:t>
            </a:r>
            <a:endParaRPr lang="es-CL" sz="1700" dirty="0" smtClean="0"/>
          </a:p>
          <a:p>
            <a:pPr algn="just"/>
            <a:r>
              <a:rPr lang="es-CL" sz="1700" b="1" cap="all" dirty="0" smtClean="0"/>
              <a:t>ELABORACIÓN DE MAPAS DE RIESGO AGROCLIMÁTICO EN COORDINACIÓN CON GT3.</a:t>
            </a:r>
          </a:p>
          <a:p>
            <a:pPr algn="just"/>
            <a:r>
              <a:rPr lang="es-CL" sz="1700" b="1" cap="all" dirty="0">
                <a:solidFill>
                  <a:srgbClr val="3E3D2D"/>
                </a:solidFill>
              </a:rPr>
              <a:t>ELABORACIÓN DE MAPAS DE IMPACTO DEL CAMBIO CLIMÁTICO A MEDIANO Y LARGO </a:t>
            </a:r>
            <a:r>
              <a:rPr lang="es-CL" sz="1700" b="1" cap="all" dirty="0" smtClean="0">
                <a:solidFill>
                  <a:srgbClr val="3E3D2D"/>
                </a:solidFill>
              </a:rPr>
              <a:t>PLAZO</a:t>
            </a:r>
            <a:r>
              <a:rPr lang="es-CL" sz="1700" b="1" cap="all" dirty="0">
                <a:solidFill>
                  <a:srgbClr val="3E3D2D"/>
                </a:solidFill>
              </a:rPr>
              <a:t> </a:t>
            </a:r>
            <a:endParaRPr lang="es-CL" sz="1700" b="1" cap="all" dirty="0" smtClean="0">
              <a:solidFill>
                <a:srgbClr val="3E3D2D"/>
              </a:solidFill>
            </a:endParaRPr>
          </a:p>
          <a:p>
            <a:pPr algn="just"/>
            <a:r>
              <a:rPr lang="es-CL" sz="1700" b="1" cap="all" dirty="0" smtClean="0">
                <a:solidFill>
                  <a:srgbClr val="3E3D2D"/>
                </a:solidFill>
              </a:rPr>
              <a:t>PREPARACIÓN </a:t>
            </a:r>
            <a:r>
              <a:rPr lang="es-CL" sz="1700" b="1" cap="all" dirty="0">
                <a:solidFill>
                  <a:srgbClr val="3E3D2D"/>
                </a:solidFill>
              </a:rPr>
              <a:t>DEL INFORME SOBRE LA CONFORMACIÓN DE UN ÁMBITO REGIONAL DE LA ALIANZA GLOBAL PARA LOS REDPA Y LOS MINISTROS DEL </a:t>
            </a:r>
            <a:r>
              <a:rPr lang="es-CL" sz="1700" b="1" cap="all" dirty="0" smtClean="0">
                <a:solidFill>
                  <a:srgbClr val="3E3D2D"/>
                </a:solidFill>
              </a:rPr>
              <a:t>CAS</a:t>
            </a:r>
          </a:p>
          <a:p>
            <a:pPr marL="68580" indent="0" algn="just">
              <a:buFont typeface="Wingdings 2" pitchFamily="18" charset="2"/>
              <a:buNone/>
            </a:pPr>
            <a:r>
              <a:rPr lang="es-CL" sz="2000" dirty="0" smtClean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0010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1982</TotalTime>
  <Words>852</Words>
  <Application>Microsoft Office PowerPoint</Application>
  <PresentationFormat>Presentación en pantalla (4:3)</PresentationFormat>
  <Paragraphs>113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Austin</vt:lpstr>
      <vt:lpstr>INFORME DE AVANCES REDPA, GTS Y STA CAS</vt:lpstr>
      <vt:lpstr>Resultados REDPA</vt:lpstr>
      <vt:lpstr>Conferencia Regional FAO  China-CAS</vt:lpstr>
      <vt:lpstr>Foro de Agricultura de América del Sur-CAS</vt:lpstr>
      <vt:lpstr>ACTIVIDADES DE LOS GTs</vt:lpstr>
      <vt:lpstr>GT1: Sistema de información y matriz de políticas agropecuarias</vt:lpstr>
      <vt:lpstr>GT2: Sistema de información de mercado y pronóstico de cosecha</vt:lpstr>
      <vt:lpstr>GT3: Manejo de Riesgo y Seguros Agropecuarios</vt:lpstr>
      <vt:lpstr>GT4: Políticas públicas en cambio climático</vt:lpstr>
      <vt:lpstr>GT4: Políticas públicas en cambio climático</vt:lpstr>
      <vt:lpstr>GT4: Políticas públicas en cambio climático</vt:lpstr>
      <vt:lpstr>GT5: Políticas públicas en biotecnología </vt:lpstr>
      <vt:lpstr>Grupo ad hoc Agua para la Agricultura</vt:lpstr>
      <vt:lpstr>STA CAS :</vt:lpstr>
      <vt:lpstr>INFORME DE AVANCES REDPA, GTS Y STA CAS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RESULTADOS XXXV RO REDPA y AVANCES 2014</dc:title>
  <dc:creator>Andrea Garcia</dc:creator>
  <cp:lastModifiedBy>Alejandra Sarquis</cp:lastModifiedBy>
  <cp:revision>58</cp:revision>
  <dcterms:created xsi:type="dcterms:W3CDTF">2014-03-24T12:12:32Z</dcterms:created>
  <dcterms:modified xsi:type="dcterms:W3CDTF">2014-08-18T19:30:27Z</dcterms:modified>
</cp:coreProperties>
</file>